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embeddedFontLst>
    <p:embeddedFont>
      <p:font typeface="Lato" panose="020F0502020204030203" pitchFamily="34" charset="0"/>
      <p:regular r:id="rId33"/>
      <p:bold r:id="rId34"/>
      <p:italic r:id="rId35"/>
      <p:boldItalic r:id="rId36"/>
    </p:embeddedFont>
    <p:embeddedFont>
      <p:font typeface="Playfair Display" panose="00000500000000000000" pitchFamily="2" charset="0"/>
      <p:regular r:id="rId37"/>
      <p:bold r:id="rId38"/>
      <p:italic r:id="rId39"/>
      <p:boldItalic r:id="rId40"/>
    </p:embeddedFont>
    <p:embeddedFont>
      <p:font typeface="Verdana" panose="020B060403050404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6" d="100"/>
          <a:sy n="156" d="100"/>
        </p:scale>
        <p:origin x="32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ilminquiry.com/analyse-movies-iconography/"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474e81942d_1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474e81942d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7d70dd86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7d70dd86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942457746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942457746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7d70dd86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7d70dd8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48401660a4_2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48401660a4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493c53d74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493c53d74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493c53d74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493c53d74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93c53d74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93c53d74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rgbClr val="000000"/>
              </a:buClr>
              <a:buSzPts val="1100"/>
              <a:buFont typeface="Arial"/>
              <a:buNone/>
            </a:pPr>
            <a:r>
              <a:rPr lang="en" sz="1200" u="sng">
                <a:solidFill>
                  <a:schemeClr val="accent5"/>
                </a:solidFill>
                <a:highlight>
                  <a:srgbClr val="FFFFFF"/>
                </a:highlight>
                <a:hlinkClick r:id="rId3">
                  <a:extLst>
                    <a:ext uri="{A12FA001-AC4F-418D-AE19-62706E023703}">
                      <ahyp:hlinkClr xmlns:ahyp="http://schemas.microsoft.com/office/drawing/2018/hyperlinkcolor" val="tx"/>
                    </a:ext>
                  </a:extLst>
                </a:hlinkClick>
              </a:rPr>
              <a:t>https://www.filminquiry.com/analyse-movies-iconography/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74e81942d_1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74e81942d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7d70dd86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7d70dd86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71c856f8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71c856f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https://gointothestory.blcklst.com/studies-in-flashbacks-casablanca-7e154431d19c</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71c856f8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71c856f8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https://gointothestory.blcklst.com/studies-in-flashbacks-casablanca-7e154431d19c</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471c856f8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471c856f8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47d70dd86d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47d70dd86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472a9a6de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472a9a6de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48401660a4_2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48401660a4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48401660a4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48401660a4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49533a8983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49533a8983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474e81942d_1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474e81942d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9533a8983_1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49533a8983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49593af4f4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49593af4f4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49533a8983_1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49533a8983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49533a8983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49533a8983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49533a8983_2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49533a8983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47d70dd86d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47d70dd86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471c856f8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471c856f8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471c856f86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471c856f8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471c856f8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471c856f8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83a571c69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483a571c69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47d70dd86d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47d70dd86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filmsite.org/romancefilms.html"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2GnyJSgtQbI"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imdb.com/title/tt2194499/"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s://en.oxforddictionaries.com/definition/stylisti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rgbClr val="000000"/>
              </a:buClr>
              <a:buSzPts val="1100"/>
              <a:buFont typeface="Arial"/>
              <a:buNone/>
            </a:pPr>
            <a:r>
              <a:rPr lang="en" sz="4000"/>
              <a:t>Film Project</a:t>
            </a:r>
            <a:endParaRPr sz="4000"/>
          </a:p>
          <a:p>
            <a:pPr marL="0" lvl="0" indent="0" algn="ctr" rtl="0">
              <a:spcBef>
                <a:spcPts val="0"/>
              </a:spcBef>
              <a:spcAft>
                <a:spcPts val="0"/>
              </a:spcAft>
              <a:buClr>
                <a:srgbClr val="000000"/>
              </a:buClr>
              <a:buSzPts val="1100"/>
              <a:buFont typeface="Arial"/>
              <a:buNone/>
            </a:pPr>
            <a:r>
              <a:rPr lang="en" sz="4000"/>
              <a:t>Romance film</a:t>
            </a:r>
            <a:endParaRPr sz="4000"/>
          </a:p>
        </p:txBody>
      </p:sp>
      <p:sp>
        <p:nvSpPr>
          <p:cNvPr id="60" name="Google Shape;60;p13"/>
          <p:cNvSpPr txBox="1">
            <a:spLocks noGrp="1"/>
          </p:cNvSpPr>
          <p:nvPr>
            <p:ph type="subTitle" idx="1"/>
          </p:nvPr>
        </p:nvSpPr>
        <p:spPr>
          <a:xfrm>
            <a:off x="265500" y="2896100"/>
            <a:ext cx="4045200" cy="129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chemeClr val="dk1"/>
                </a:solidFill>
                <a:highlight>
                  <a:srgbClr val="FFFFFF"/>
                </a:highlight>
                <a:latin typeface="Playfair Display"/>
                <a:ea typeface="Playfair Display"/>
                <a:cs typeface="Playfair Display"/>
                <a:sym typeface="Playfair Display"/>
              </a:rPr>
              <a:t>GECV4106 Film Appreciation </a:t>
            </a:r>
            <a:endParaRPr sz="2200">
              <a:solidFill>
                <a:schemeClr val="dk1"/>
              </a:solidFill>
              <a:highlight>
                <a:srgbClr val="FFFFFF"/>
              </a:highlight>
              <a:latin typeface="Playfair Display"/>
              <a:ea typeface="Playfair Display"/>
              <a:cs typeface="Playfair Display"/>
              <a:sym typeface="Playfair Display"/>
            </a:endParaRPr>
          </a:p>
          <a:p>
            <a:pPr marL="0" lvl="0" indent="0" algn="ctr" rtl="0">
              <a:spcBef>
                <a:spcPts val="0"/>
              </a:spcBef>
              <a:spcAft>
                <a:spcPts val="0"/>
              </a:spcAft>
              <a:buNone/>
            </a:pPr>
            <a:r>
              <a:rPr lang="en" sz="2200">
                <a:solidFill>
                  <a:schemeClr val="dk1"/>
                </a:solidFill>
                <a:highlight>
                  <a:srgbClr val="FFFFFF"/>
                </a:highlight>
                <a:latin typeface="Playfair Display"/>
                <a:ea typeface="Playfair Display"/>
                <a:cs typeface="Playfair Display"/>
                <a:sym typeface="Playfair Display"/>
              </a:rPr>
              <a:t>(Section 52)</a:t>
            </a:r>
            <a:endParaRPr sz="2200">
              <a:solidFill>
                <a:schemeClr val="dk1"/>
              </a:solidFill>
              <a:latin typeface="Playfair Display"/>
              <a:ea typeface="Playfair Display"/>
              <a:cs typeface="Playfair Display"/>
              <a:sym typeface="Playfair Display"/>
            </a:endParaRPr>
          </a:p>
        </p:txBody>
      </p:sp>
      <p:sp>
        <p:nvSpPr>
          <p:cNvPr id="61" name="Google Shape;61;p13"/>
          <p:cNvSpPr txBox="1">
            <a:spLocks noGrp="1"/>
          </p:cNvSpPr>
          <p:nvPr>
            <p:ph type="body" idx="2"/>
          </p:nvPr>
        </p:nvSpPr>
        <p:spPr>
          <a:xfrm>
            <a:off x="5253450" y="1943125"/>
            <a:ext cx="3579900" cy="18408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b="1">
              <a:latin typeface="Playfair Display"/>
              <a:ea typeface="Playfair Display"/>
              <a:cs typeface="Playfair Display"/>
              <a:sym typeface="Playfair Display"/>
            </a:endParaRPr>
          </a:p>
          <a:p>
            <a:pPr marL="0" lvl="0" indent="0" algn="l" rtl="0">
              <a:lnSpc>
                <a:spcPct val="100000"/>
              </a:lnSpc>
              <a:spcBef>
                <a:spcPts val="0"/>
              </a:spcBef>
              <a:spcAft>
                <a:spcPts val="0"/>
              </a:spcAft>
              <a:buClr>
                <a:srgbClr val="000000"/>
              </a:buClr>
              <a:buSzPts val="1100"/>
              <a:buFont typeface="Arial"/>
              <a:buNone/>
            </a:pPr>
            <a:r>
              <a:rPr lang="en" sz="1600" b="1">
                <a:latin typeface="Playfair Display"/>
                <a:ea typeface="Playfair Display"/>
                <a:cs typeface="Playfair Display"/>
                <a:sym typeface="Playfair Display"/>
              </a:rPr>
              <a:t>Wong Ming Choi, Tom (17664365) </a:t>
            </a:r>
            <a:endParaRPr sz="1600" b="1">
              <a:latin typeface="Playfair Display"/>
              <a:ea typeface="Playfair Display"/>
              <a:cs typeface="Playfair Display"/>
              <a:sym typeface="Playfair Display"/>
            </a:endParaRPr>
          </a:p>
          <a:p>
            <a:pPr marL="0" lvl="0" indent="0" algn="l" rtl="0">
              <a:lnSpc>
                <a:spcPct val="100000"/>
              </a:lnSpc>
              <a:spcBef>
                <a:spcPts val="0"/>
              </a:spcBef>
              <a:spcAft>
                <a:spcPts val="0"/>
              </a:spcAft>
              <a:buClr>
                <a:srgbClr val="000000"/>
              </a:buClr>
              <a:buSzPts val="1100"/>
              <a:buFont typeface="Arial"/>
              <a:buNone/>
            </a:pPr>
            <a:r>
              <a:rPr lang="en" sz="1600" b="1">
                <a:latin typeface="Playfair Display"/>
                <a:ea typeface="Playfair Display"/>
                <a:cs typeface="Playfair Display"/>
                <a:sym typeface="Playfair Display"/>
              </a:rPr>
              <a:t>Ng Ka Hei, Tim (17664799)</a:t>
            </a:r>
            <a:endParaRPr sz="1600" b="1">
              <a:latin typeface="Playfair Display"/>
              <a:ea typeface="Playfair Display"/>
              <a:cs typeface="Playfair Display"/>
              <a:sym typeface="Playfair Display"/>
            </a:endParaRPr>
          </a:p>
          <a:p>
            <a:pPr marL="0" lvl="0" indent="0" algn="l" rtl="0">
              <a:lnSpc>
                <a:spcPct val="100000"/>
              </a:lnSpc>
              <a:spcBef>
                <a:spcPts val="0"/>
              </a:spcBef>
              <a:spcAft>
                <a:spcPts val="0"/>
              </a:spcAft>
              <a:buClr>
                <a:srgbClr val="000000"/>
              </a:buClr>
              <a:buSzPts val="1100"/>
              <a:buFont typeface="Arial"/>
              <a:buNone/>
            </a:pPr>
            <a:r>
              <a:rPr lang="en" sz="1600" b="1">
                <a:latin typeface="Playfair Display"/>
                <a:ea typeface="Playfair Display"/>
                <a:cs typeface="Playfair Display"/>
                <a:sym typeface="Playfair Display"/>
              </a:rPr>
              <a:t>Chan Tsz Ling, Elaine (17670659) </a:t>
            </a:r>
            <a:endParaRPr sz="1600" b="1">
              <a:latin typeface="Playfair Display"/>
              <a:ea typeface="Playfair Display"/>
              <a:cs typeface="Playfair Display"/>
              <a:sym typeface="Playfair Display"/>
            </a:endParaRPr>
          </a:p>
          <a:p>
            <a:pPr marL="0" lvl="0" indent="0" algn="l" rtl="0">
              <a:lnSpc>
                <a:spcPct val="100000"/>
              </a:lnSpc>
              <a:spcBef>
                <a:spcPts val="0"/>
              </a:spcBef>
              <a:spcAft>
                <a:spcPts val="0"/>
              </a:spcAft>
              <a:buClr>
                <a:srgbClr val="000000"/>
              </a:buClr>
              <a:buSzPts val="1100"/>
              <a:buFont typeface="Arial"/>
              <a:buNone/>
            </a:pPr>
            <a:r>
              <a:rPr lang="en" sz="1600" b="1">
                <a:latin typeface="Playfair Display"/>
                <a:ea typeface="Playfair Display"/>
                <a:cs typeface="Playfair Display"/>
                <a:sym typeface="Playfair Display"/>
              </a:rPr>
              <a:t>Lam Chun Man, Billy (17669855)</a:t>
            </a:r>
            <a:endParaRPr sz="1600" b="1">
              <a:latin typeface="Playfair Display"/>
              <a:ea typeface="Playfair Display"/>
              <a:cs typeface="Playfair Display"/>
              <a:sym typeface="Playfair Display"/>
            </a:endParaRPr>
          </a:p>
          <a:p>
            <a:pPr marL="0" lvl="0" indent="0" algn="l" rtl="0">
              <a:lnSpc>
                <a:spcPct val="100000"/>
              </a:lnSpc>
              <a:spcBef>
                <a:spcPts val="0"/>
              </a:spcBef>
              <a:spcAft>
                <a:spcPts val="0"/>
              </a:spcAft>
              <a:buClr>
                <a:srgbClr val="000000"/>
              </a:buClr>
              <a:buSzPts val="1100"/>
              <a:buFont typeface="Arial"/>
              <a:buNone/>
            </a:pPr>
            <a:r>
              <a:rPr lang="en" sz="1600" b="1">
                <a:latin typeface="Playfair Display"/>
                <a:ea typeface="Playfair Display"/>
                <a:cs typeface="Playfair Display"/>
                <a:sym typeface="Playfair Display"/>
              </a:rPr>
              <a:t>Chau Chun Hin, Abe (17669502)</a:t>
            </a:r>
            <a:endParaRPr sz="1600" b="1">
              <a:latin typeface="Playfair Display"/>
              <a:ea typeface="Playfair Display"/>
              <a:cs typeface="Playfair Display"/>
              <a:sym typeface="Playfair Display"/>
            </a:endParaRPr>
          </a:p>
          <a:p>
            <a:pPr marL="0" lvl="0" indent="0" algn="l" rtl="0">
              <a:lnSpc>
                <a:spcPct val="100000"/>
              </a:lnSpc>
              <a:spcBef>
                <a:spcPts val="0"/>
              </a:spcBef>
              <a:spcAft>
                <a:spcPts val="0"/>
              </a:spcAft>
              <a:buClr>
                <a:srgbClr val="000000"/>
              </a:buClr>
              <a:buSzPts val="1100"/>
              <a:buFont typeface="Arial"/>
              <a:buNone/>
            </a:pPr>
            <a:r>
              <a:rPr lang="en" sz="1600" b="1">
                <a:latin typeface="Playfair Display"/>
                <a:ea typeface="Playfair Display"/>
                <a:cs typeface="Playfair Display"/>
                <a:sym typeface="Playfair Display"/>
              </a:rPr>
              <a:t>Chan Nattapong, Alpha (17677769)</a:t>
            </a:r>
            <a:endParaRPr sz="1600" b="1">
              <a:latin typeface="Playfair Display"/>
              <a:ea typeface="Playfair Display"/>
              <a:cs typeface="Playfair Display"/>
              <a:sym typeface="Playfair Display"/>
            </a:endParaRPr>
          </a:p>
          <a:p>
            <a:pPr marL="0" lvl="0" indent="0" algn="l" rtl="0">
              <a:spcBef>
                <a:spcPts val="0"/>
              </a:spcBef>
              <a:spcAft>
                <a:spcPts val="160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Introduction (Overview)</a:t>
            </a:r>
            <a:endParaRPr/>
          </a:p>
        </p:txBody>
      </p:sp>
      <p:sp>
        <p:nvSpPr>
          <p:cNvPr id="67" name="Google Shape;67;p14"/>
          <p:cNvSpPr txBox="1">
            <a:spLocks noGrp="1"/>
          </p:cNvSpPr>
          <p:nvPr>
            <p:ph type="body" idx="1"/>
          </p:nvPr>
        </p:nvSpPr>
        <p:spPr>
          <a:xfrm>
            <a:off x="311700" y="1152475"/>
            <a:ext cx="8520600" cy="3759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We will have a romantic association when we are watching a romantic movie</a:t>
            </a:r>
            <a:endParaRPr/>
          </a:p>
          <a:p>
            <a:pPr marL="457200" lvl="0" indent="0" algn="l" rtl="0">
              <a:spcBef>
                <a:spcPts val="1000"/>
              </a:spcBef>
              <a:spcAft>
                <a:spcPts val="0"/>
              </a:spcAft>
              <a:buNone/>
            </a:pPr>
            <a:r>
              <a:rPr lang="en"/>
              <a:t>-&gt;  certain elements affect us</a:t>
            </a:r>
            <a:endParaRPr/>
          </a:p>
          <a:p>
            <a:pPr marL="457200" lvl="0" indent="-342900" algn="l" rtl="0">
              <a:spcBef>
                <a:spcPts val="1000"/>
              </a:spcBef>
              <a:spcAft>
                <a:spcPts val="0"/>
              </a:spcAft>
              <a:buSzPts val="1800"/>
              <a:buChar char="-"/>
            </a:pPr>
            <a:r>
              <a:rPr lang="en"/>
              <a:t>Understand the storyline and plots of those romantic movies</a:t>
            </a:r>
            <a:endParaRPr/>
          </a:p>
          <a:p>
            <a:pPr marL="457200" lvl="0" indent="0" algn="l" rtl="0">
              <a:spcBef>
                <a:spcPts val="1000"/>
              </a:spcBef>
              <a:spcAft>
                <a:spcPts val="0"/>
              </a:spcAft>
              <a:buNone/>
            </a:pPr>
            <a:r>
              <a:rPr lang="en"/>
              <a:t>-&gt; observe the attraction of romantic movies</a:t>
            </a:r>
            <a:endParaRPr/>
          </a:p>
          <a:p>
            <a:pPr marL="457200" lvl="0" indent="-342900" algn="l" rtl="0">
              <a:spcBef>
                <a:spcPts val="1600"/>
              </a:spcBef>
              <a:spcAft>
                <a:spcPts val="0"/>
              </a:spcAft>
              <a:buSzPts val="1800"/>
              <a:buChar char="-"/>
            </a:pPr>
            <a:r>
              <a:rPr lang="en"/>
              <a:t>Have a study and compare with pre-1960s and post-1960s romance films</a:t>
            </a:r>
            <a:endParaRPr/>
          </a:p>
          <a:p>
            <a:pPr marL="457200" lvl="0" indent="0" algn="l" rtl="0">
              <a:spcBef>
                <a:spcPts val="1000"/>
              </a:spcBef>
              <a:spcAft>
                <a:spcPts val="0"/>
              </a:spcAft>
              <a:buNone/>
            </a:pPr>
            <a:r>
              <a:rPr lang="en"/>
              <a:t>-&gt; Pre-1960s: Casablanca(1942), Roman Holiday(1953)</a:t>
            </a:r>
            <a:endParaRPr/>
          </a:p>
          <a:p>
            <a:pPr marL="457200" lvl="0" indent="0" algn="l" rtl="0">
              <a:spcBef>
                <a:spcPts val="1000"/>
              </a:spcBef>
              <a:spcAft>
                <a:spcPts val="0"/>
              </a:spcAft>
              <a:buNone/>
            </a:pPr>
            <a:r>
              <a:rPr lang="en"/>
              <a:t>-&gt; Post-1960s: Titanic(1997), About Time(2013)</a:t>
            </a:r>
            <a:endParaRPr/>
          </a:p>
          <a:p>
            <a:pPr marL="0" lvl="0" indent="0" algn="l" rtl="0">
              <a:spcBef>
                <a:spcPts val="10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Romance Film?</a:t>
            </a:r>
            <a:endParaRPr/>
          </a:p>
        </p:txBody>
      </p:sp>
      <p:sp>
        <p:nvSpPr>
          <p:cNvPr id="73" name="Google Shape;73;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Romance films are love stories</a:t>
            </a:r>
            <a:endParaRPr/>
          </a:p>
          <a:p>
            <a:pPr marL="457200" lvl="0" indent="-342900" algn="l" rtl="0">
              <a:lnSpc>
                <a:spcPct val="150000"/>
              </a:lnSpc>
              <a:spcBef>
                <a:spcPts val="0"/>
              </a:spcBef>
              <a:spcAft>
                <a:spcPts val="0"/>
              </a:spcAft>
              <a:buSzPts val="1800"/>
              <a:buChar char="-"/>
            </a:pPr>
            <a:r>
              <a:rPr lang="en"/>
              <a:t>It is about passion, emotion, romantic, &amp; affectionate of the main characters</a:t>
            </a:r>
            <a:endParaRPr/>
          </a:p>
          <a:p>
            <a:pPr marL="457200" lvl="0" indent="-342900" algn="l" rtl="0">
              <a:lnSpc>
                <a:spcPct val="150000"/>
              </a:lnSpc>
              <a:spcBef>
                <a:spcPts val="0"/>
              </a:spcBef>
              <a:spcAft>
                <a:spcPts val="0"/>
              </a:spcAft>
              <a:buSzPts val="1800"/>
              <a:buChar char="-"/>
            </a:pPr>
            <a:r>
              <a:rPr lang="en"/>
              <a:t>Most romantic films do not have fairy-tale, wistful-thinking stories or happy endings</a:t>
            </a:r>
            <a:endParaRPr/>
          </a:p>
          <a:p>
            <a:pPr marL="457200" lvl="0" indent="-342900" algn="l" rtl="0">
              <a:lnSpc>
                <a:spcPct val="150000"/>
              </a:lnSpc>
              <a:spcBef>
                <a:spcPts val="0"/>
              </a:spcBef>
              <a:spcAft>
                <a:spcPts val="0"/>
              </a:spcAft>
              <a:buSzPts val="1800"/>
              <a:buChar char="-"/>
            </a:pPr>
            <a:r>
              <a:rPr lang="en"/>
              <a:t>Often explore a variety of theme within love  </a:t>
            </a:r>
            <a:endParaRPr/>
          </a:p>
          <a:p>
            <a:pPr marL="457200" lvl="0" indent="0" algn="l" rtl="0">
              <a:lnSpc>
                <a:spcPct val="150000"/>
              </a:lnSpc>
              <a:spcBef>
                <a:spcPts val="0"/>
              </a:spcBef>
              <a:spcAft>
                <a:spcPts val="0"/>
              </a:spcAft>
              <a:buClr>
                <a:srgbClr val="000000"/>
              </a:buClr>
              <a:buSzPts val="1100"/>
              <a:buFont typeface="Arial"/>
              <a:buNone/>
            </a:pPr>
            <a:r>
              <a:rPr lang="en"/>
              <a:t>-&gt; bring a fantasies and </a:t>
            </a:r>
            <a:r>
              <a:rPr lang="en">
                <a:latin typeface="Arial"/>
                <a:ea typeface="Arial"/>
                <a:cs typeface="Arial"/>
                <a:sym typeface="Arial"/>
              </a:rPr>
              <a:t>evoke strong emotions</a:t>
            </a:r>
            <a:r>
              <a:rPr lang="en"/>
              <a:t> for viewers</a:t>
            </a:r>
            <a:endParaRPr/>
          </a:p>
          <a:p>
            <a:pPr marL="0" lvl="0" indent="0" algn="l" rtl="0">
              <a:lnSpc>
                <a:spcPct val="100000"/>
              </a:lnSpc>
              <a:spcBef>
                <a:spcPts val="1600"/>
              </a:spcBef>
              <a:spcAft>
                <a:spcPts val="0"/>
              </a:spcAft>
              <a:buClr>
                <a:srgbClr val="000000"/>
              </a:buClr>
              <a:buSzPts val="1100"/>
              <a:buFont typeface="Arial"/>
              <a:buNone/>
            </a:pPr>
            <a:r>
              <a:rPr lang="en" sz="1400" u="sng">
                <a:solidFill>
                  <a:schemeClr val="hlink"/>
                </a:solidFill>
                <a:latin typeface="Arial"/>
                <a:ea typeface="Arial"/>
                <a:cs typeface="Arial"/>
                <a:sym typeface="Arial"/>
                <a:hlinkClick r:id="rId3"/>
              </a:rPr>
              <a:t>https://www.filmsite.org/romancefilms.html</a:t>
            </a:r>
            <a:endParaRPr sz="1400">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Arial"/>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285800" y="2907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History</a:t>
            </a:r>
            <a:endParaRPr/>
          </a:p>
        </p:txBody>
      </p:sp>
      <p:sp>
        <p:nvSpPr>
          <p:cNvPr id="79" name="Google Shape;79;p16"/>
          <p:cNvSpPr txBox="1">
            <a:spLocks noGrp="1"/>
          </p:cNvSpPr>
          <p:nvPr>
            <p:ph type="body" idx="1"/>
          </p:nvPr>
        </p:nvSpPr>
        <p:spPr>
          <a:xfrm>
            <a:off x="450600" y="934700"/>
            <a:ext cx="8242800" cy="38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Earliest Romance Films</a:t>
            </a:r>
            <a:endParaRPr/>
          </a:p>
          <a:p>
            <a:pPr marL="0" lvl="0" indent="0" algn="l" rtl="0">
              <a:spcBef>
                <a:spcPts val="1600"/>
              </a:spcBef>
              <a:spcAft>
                <a:spcPts val="0"/>
              </a:spcAft>
              <a:buNone/>
            </a:pPr>
            <a:r>
              <a:rPr lang="en"/>
              <a:t>Thomas Edison's early, 20-second long The May Irwin Kiss (1896) (aka The Kiss, or The Irwin-Rice Kiss) </a:t>
            </a:r>
            <a:endParaRPr>
              <a:solidFill>
                <a:srgbClr val="5E696C"/>
              </a:solidFill>
              <a:latin typeface="Arial"/>
              <a:ea typeface="Arial"/>
              <a:cs typeface="Arial"/>
              <a:sym typeface="Arial"/>
            </a:endParaRPr>
          </a:p>
          <a:p>
            <a:pPr marL="0" lvl="0" indent="0" algn="l" rtl="0">
              <a:spcBef>
                <a:spcPts val="1600"/>
              </a:spcBef>
              <a:spcAft>
                <a:spcPts val="0"/>
              </a:spcAft>
              <a:buNone/>
            </a:pPr>
            <a:endParaRPr>
              <a:solidFill>
                <a:srgbClr val="5E696C"/>
              </a:solidFill>
              <a:latin typeface="Arial"/>
              <a:ea typeface="Arial"/>
              <a:cs typeface="Arial"/>
              <a:sym typeface="Arial"/>
            </a:endParaRPr>
          </a:p>
          <a:p>
            <a:pPr marL="0" lvl="0" indent="0" algn="l" rtl="0">
              <a:spcBef>
                <a:spcPts val="1600"/>
              </a:spcBef>
              <a:spcAft>
                <a:spcPts val="1600"/>
              </a:spcAft>
              <a:buNone/>
            </a:pPr>
            <a:endParaRPr/>
          </a:p>
        </p:txBody>
      </p:sp>
      <p:pic>
        <p:nvPicPr>
          <p:cNvPr id="80" name="Google Shape;80;p16" title="The Kiss The May Irwin Kiss 1896 William Heise">
            <a:hlinkClick r:id="rId3"/>
          </p:cNvPr>
          <p:cNvPicPr preferRelativeResize="0"/>
          <p:nvPr/>
        </p:nvPicPr>
        <p:blipFill>
          <a:blip r:embed="rId4">
            <a:alphaModFix/>
          </a:blip>
          <a:stretch>
            <a:fillRect/>
          </a:stretch>
        </p:blipFill>
        <p:spPr>
          <a:xfrm>
            <a:off x="285800" y="2236425"/>
            <a:ext cx="4572000" cy="2699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body" idx="1"/>
          </p:nvPr>
        </p:nvSpPr>
        <p:spPr>
          <a:xfrm>
            <a:off x="311700" y="360700"/>
            <a:ext cx="8520600" cy="4208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earliest available romance film mainly focuses on silence interaction between couples. However, even then, some were still considered offensive.</a:t>
            </a:r>
            <a:endParaRPr/>
          </a:p>
          <a:p>
            <a:pPr marL="457200" lvl="0" indent="-342900" algn="l" rtl="0">
              <a:spcBef>
                <a:spcPts val="0"/>
              </a:spcBef>
              <a:spcAft>
                <a:spcPts val="0"/>
              </a:spcAft>
              <a:buSzPts val="1800"/>
              <a:buChar char="-"/>
            </a:pPr>
            <a:r>
              <a:rPr lang="en"/>
              <a:t>It was not until the 1930s where we had our first Romantic comedies.</a:t>
            </a:r>
            <a:endParaRPr/>
          </a:p>
          <a:p>
            <a:pPr marL="457200" lvl="0" indent="-342900" algn="l" rtl="0">
              <a:spcBef>
                <a:spcPts val="0"/>
              </a:spcBef>
              <a:spcAft>
                <a:spcPts val="0"/>
              </a:spcAft>
              <a:buSzPts val="1800"/>
              <a:buChar char="-"/>
            </a:pPr>
            <a:r>
              <a:rPr lang="en"/>
              <a:t>Moving on 10 years later, audience were attracted to a new style of romance, destructive romance, where characters in the movie were always in danger.</a:t>
            </a:r>
            <a:endParaRPr/>
          </a:p>
          <a:p>
            <a:pPr marL="457200" lvl="0" indent="-342900" algn="l" rtl="0">
              <a:spcBef>
                <a:spcPts val="0"/>
              </a:spcBef>
              <a:spcAft>
                <a:spcPts val="0"/>
              </a:spcAft>
              <a:buSzPts val="1800"/>
              <a:buChar char="-"/>
            </a:pPr>
            <a:r>
              <a:rPr lang="en"/>
              <a:t>Around the same time, we also have romantic film featuring “killing for love”.</a:t>
            </a:r>
            <a:endParaRPr/>
          </a:p>
          <a:p>
            <a:pPr marL="457200" lvl="0" indent="-342900" algn="l" rtl="0">
              <a:spcBef>
                <a:spcPts val="0"/>
              </a:spcBef>
              <a:spcAft>
                <a:spcPts val="0"/>
              </a:spcAft>
              <a:buSzPts val="1800"/>
              <a:buChar char="-"/>
            </a:pPr>
            <a:r>
              <a:rPr lang="en"/>
              <a:t>Later in the 60s, we actually got a “Romantic pairs”.</a:t>
            </a:r>
            <a:endParaRPr/>
          </a:p>
          <a:p>
            <a:pPr marL="457200" lvl="0" indent="-342900" algn="l" rtl="0">
              <a:spcBef>
                <a:spcPts val="0"/>
              </a:spcBef>
              <a:spcAft>
                <a:spcPts val="0"/>
              </a:spcAft>
              <a:buSzPts val="1800"/>
              <a:buChar char="-"/>
            </a:pPr>
            <a:r>
              <a:rPr lang="en"/>
              <a:t>Over the next 40 years, film industry had explored different idea in romantic films, ghost romance, and homosexuality.</a:t>
            </a:r>
            <a:endParaRPr/>
          </a:p>
          <a:p>
            <a:pPr marL="457200" lvl="0" indent="-342900" algn="l" rtl="0">
              <a:spcBef>
                <a:spcPts val="0"/>
              </a:spcBef>
              <a:spcAft>
                <a:spcPts val="0"/>
              </a:spcAft>
              <a:buSzPts val="1800"/>
              <a:buChar char="-"/>
            </a:pPr>
            <a:r>
              <a:rPr lang="en"/>
              <a:t>From the period of 1980s and onwards, modern Hollywood storm the romance genre with newer technologies which allows filmmaker to explore ideas that otherwise not possible with technologies before.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311700" y="232925"/>
            <a:ext cx="8520600" cy="6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Narrative conventions</a:t>
            </a:r>
            <a:endParaRPr/>
          </a:p>
          <a:p>
            <a:pPr marL="0" lvl="0" indent="0" algn="l" rtl="0">
              <a:spcBef>
                <a:spcPts val="1600"/>
              </a:spcBef>
              <a:spcAft>
                <a:spcPts val="0"/>
              </a:spcAft>
              <a:buNone/>
            </a:pPr>
            <a:endParaRPr/>
          </a:p>
        </p:txBody>
      </p:sp>
      <p:sp>
        <p:nvSpPr>
          <p:cNvPr id="91" name="Google Shape;91;p18"/>
          <p:cNvSpPr txBox="1">
            <a:spLocks noGrp="1"/>
          </p:cNvSpPr>
          <p:nvPr>
            <p:ph type="body" idx="1"/>
          </p:nvPr>
        </p:nvSpPr>
        <p:spPr>
          <a:xfrm>
            <a:off x="246450" y="863550"/>
            <a:ext cx="8651100" cy="3416400"/>
          </a:xfrm>
          <a:prstGeom prst="rect">
            <a:avLst/>
          </a:prstGeom>
        </p:spPr>
        <p:txBody>
          <a:bodyPr spcFirstLastPara="1" wrap="square" lIns="91425" tIns="91425" rIns="91425" bIns="91425" anchor="t" anchorCtr="0">
            <a:noAutofit/>
          </a:bodyPr>
          <a:lstStyle/>
          <a:p>
            <a:pPr marL="457200" lvl="0" indent="-342900" algn="l" rtl="0">
              <a:lnSpc>
                <a:spcPct val="140000"/>
              </a:lnSpc>
              <a:spcBef>
                <a:spcPts val="0"/>
              </a:spcBef>
              <a:spcAft>
                <a:spcPts val="0"/>
              </a:spcAft>
              <a:buClr>
                <a:srgbClr val="303030"/>
              </a:buClr>
              <a:buSzPts val="1800"/>
              <a:buChar char="-"/>
            </a:pPr>
            <a:r>
              <a:rPr lang="en">
                <a:solidFill>
                  <a:srgbClr val="303030"/>
                </a:solidFill>
              </a:rPr>
              <a:t>The meaning at the very basic form is what and how an audience understand what is happening in the film through visual or audio. It is not the same plot, as plot is just what’s happening on paper.</a:t>
            </a:r>
            <a:endParaRPr>
              <a:solidFill>
                <a:srgbClr val="303030"/>
              </a:solidFill>
            </a:endParaRPr>
          </a:p>
          <a:p>
            <a:pPr marL="457200" lvl="0" indent="-342900" algn="l" rtl="0">
              <a:lnSpc>
                <a:spcPct val="140000"/>
              </a:lnSpc>
              <a:spcBef>
                <a:spcPts val="0"/>
              </a:spcBef>
              <a:spcAft>
                <a:spcPts val="0"/>
              </a:spcAft>
              <a:buClr>
                <a:srgbClr val="303030"/>
              </a:buClr>
              <a:buSzPts val="1800"/>
              <a:buChar char="-"/>
            </a:pPr>
            <a:r>
              <a:rPr lang="en">
                <a:solidFill>
                  <a:srgbClr val="303030"/>
                </a:solidFill>
              </a:rPr>
              <a:t>In some films, there is a narrator telling us what is happening at the start (Exposition).</a:t>
            </a:r>
            <a:endParaRPr>
              <a:solidFill>
                <a:srgbClr val="303030"/>
              </a:solidFill>
            </a:endParaRPr>
          </a:p>
          <a:p>
            <a:pPr marL="914400" lvl="1" indent="-342900" algn="l" rtl="0">
              <a:lnSpc>
                <a:spcPct val="140000"/>
              </a:lnSpc>
              <a:spcBef>
                <a:spcPts val="0"/>
              </a:spcBef>
              <a:spcAft>
                <a:spcPts val="0"/>
              </a:spcAft>
              <a:buClr>
                <a:srgbClr val="303030"/>
              </a:buClr>
              <a:buSzPts val="1800"/>
              <a:buChar char="-"/>
            </a:pPr>
            <a:r>
              <a:rPr lang="en" sz="1800">
                <a:solidFill>
                  <a:srgbClr val="303030"/>
                </a:solidFill>
              </a:rPr>
              <a:t>First Person</a:t>
            </a:r>
            <a:endParaRPr sz="1800">
              <a:solidFill>
                <a:srgbClr val="303030"/>
              </a:solidFill>
            </a:endParaRPr>
          </a:p>
          <a:p>
            <a:pPr marL="914400" lvl="1" indent="-342900" algn="l" rtl="0">
              <a:lnSpc>
                <a:spcPct val="140000"/>
              </a:lnSpc>
              <a:spcBef>
                <a:spcPts val="0"/>
              </a:spcBef>
              <a:spcAft>
                <a:spcPts val="0"/>
              </a:spcAft>
              <a:buClr>
                <a:srgbClr val="303030"/>
              </a:buClr>
              <a:buSzPts val="1800"/>
              <a:buChar char="-"/>
            </a:pPr>
            <a:r>
              <a:rPr lang="en" sz="1800">
                <a:solidFill>
                  <a:srgbClr val="303030"/>
                </a:solidFill>
              </a:rPr>
              <a:t>Second Person</a:t>
            </a:r>
            <a:endParaRPr sz="1800">
              <a:solidFill>
                <a:srgbClr val="303030"/>
              </a:solidFill>
            </a:endParaRPr>
          </a:p>
          <a:p>
            <a:pPr marL="914400" lvl="1" indent="-342900" algn="l" rtl="0">
              <a:lnSpc>
                <a:spcPct val="140000"/>
              </a:lnSpc>
              <a:spcBef>
                <a:spcPts val="0"/>
              </a:spcBef>
              <a:spcAft>
                <a:spcPts val="0"/>
              </a:spcAft>
              <a:buClr>
                <a:srgbClr val="303030"/>
              </a:buClr>
              <a:buSzPts val="1800"/>
              <a:buChar char="-"/>
            </a:pPr>
            <a:r>
              <a:rPr lang="en" sz="1800">
                <a:solidFill>
                  <a:srgbClr val="303030"/>
                </a:solidFill>
              </a:rPr>
              <a:t>Third Person</a:t>
            </a:r>
            <a:endParaRPr sz="1800">
              <a:solidFill>
                <a:srgbClr val="303030"/>
              </a:solidFill>
            </a:endParaRPr>
          </a:p>
          <a:p>
            <a:pPr marL="457200" lvl="0" indent="-342900" algn="l" rtl="0">
              <a:lnSpc>
                <a:spcPct val="140000"/>
              </a:lnSpc>
              <a:spcBef>
                <a:spcPts val="0"/>
              </a:spcBef>
              <a:spcAft>
                <a:spcPts val="0"/>
              </a:spcAft>
              <a:buClr>
                <a:srgbClr val="303030"/>
              </a:buClr>
              <a:buSzPts val="1800"/>
              <a:buChar char="-"/>
            </a:pPr>
            <a:r>
              <a:rPr lang="en">
                <a:solidFill>
                  <a:srgbClr val="303030"/>
                </a:solidFill>
              </a:rPr>
              <a:t>Most film will have the actor act, move, and behave in a way that the audience will understand the kind of person a character are.</a:t>
            </a:r>
            <a:endParaRPr>
              <a:solidFill>
                <a:srgbClr val="30303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rgbClr val="000000"/>
              </a:buClr>
              <a:buSzPts val="1100"/>
              <a:buFont typeface="Arial"/>
              <a:buNone/>
            </a:pPr>
            <a:r>
              <a:rPr lang="en"/>
              <a:t>Stylistics conventions</a:t>
            </a:r>
            <a:endParaRPr/>
          </a:p>
        </p:txBody>
      </p:sp>
      <p:sp>
        <p:nvSpPr>
          <p:cNvPr id="97" name="Google Shape;97;p19"/>
          <p:cNvSpPr txBox="1">
            <a:spLocks noGrp="1"/>
          </p:cNvSpPr>
          <p:nvPr>
            <p:ph type="body" idx="1"/>
          </p:nvPr>
        </p:nvSpPr>
        <p:spPr>
          <a:xfrm>
            <a:off x="234575" y="1198300"/>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“Of or concerning style, especially literary style” - Oxford Dictionary, 2018</a:t>
            </a:r>
            <a:endParaRPr/>
          </a:p>
          <a:p>
            <a:pPr marL="457200" lvl="0" indent="-342900" algn="l" rtl="0">
              <a:spcBef>
                <a:spcPts val="0"/>
              </a:spcBef>
              <a:spcAft>
                <a:spcPts val="0"/>
              </a:spcAft>
              <a:buSzPts val="1800"/>
              <a:buChar char="-"/>
            </a:pPr>
            <a:r>
              <a:rPr lang="en"/>
              <a:t>In Film, we can define this as: </a:t>
            </a:r>
            <a:endParaRPr/>
          </a:p>
          <a:p>
            <a:pPr marL="457200" lvl="0" indent="-342900" algn="l" rtl="0">
              <a:spcBef>
                <a:spcPts val="0"/>
              </a:spcBef>
              <a:spcAft>
                <a:spcPts val="0"/>
              </a:spcAft>
              <a:buSzPts val="1800"/>
              <a:buChar char="-"/>
            </a:pPr>
            <a:r>
              <a:rPr lang="en"/>
              <a:t>Shooting Techniques</a:t>
            </a:r>
            <a:endParaRPr/>
          </a:p>
          <a:p>
            <a:pPr marL="457200" lvl="0" indent="-342900" algn="l" rtl="0">
              <a:spcBef>
                <a:spcPts val="0"/>
              </a:spcBef>
              <a:spcAft>
                <a:spcPts val="0"/>
              </a:spcAft>
              <a:buSzPts val="1800"/>
              <a:buChar char="-"/>
            </a:pPr>
            <a:r>
              <a:rPr lang="en"/>
              <a:t>Dialogue</a:t>
            </a:r>
            <a:endParaRPr/>
          </a:p>
          <a:p>
            <a:pPr marL="457200" lvl="0" indent="-342900" algn="l" rtl="0">
              <a:spcBef>
                <a:spcPts val="0"/>
              </a:spcBef>
              <a:spcAft>
                <a:spcPts val="0"/>
              </a:spcAft>
              <a:buSzPts val="1800"/>
              <a:buChar char="-"/>
            </a:pPr>
            <a:r>
              <a:rPr lang="en"/>
              <a:t>Color Contrast</a:t>
            </a:r>
            <a:endParaRPr/>
          </a:p>
          <a:p>
            <a:pPr marL="457200" lvl="0" indent="-342900" algn="l" rtl="0">
              <a:spcBef>
                <a:spcPts val="0"/>
              </a:spcBef>
              <a:spcAft>
                <a:spcPts val="0"/>
              </a:spcAft>
              <a:buSzPts val="1800"/>
              <a:buChar char="-"/>
            </a:pPr>
            <a:r>
              <a:rPr lang="en"/>
              <a:t>Props</a:t>
            </a:r>
            <a:endParaRPr/>
          </a:p>
          <a:p>
            <a:pPr marL="457200" lvl="0" indent="-342900" algn="l" rtl="0">
              <a:spcBef>
                <a:spcPts val="0"/>
              </a:spcBef>
              <a:spcAft>
                <a:spcPts val="0"/>
              </a:spcAft>
              <a:buSzPts val="1800"/>
              <a:buChar char="-"/>
            </a:pPr>
            <a:r>
              <a:rPr lang="en"/>
              <a:t>Clothes</a:t>
            </a:r>
            <a:endParaRPr/>
          </a:p>
          <a:p>
            <a:pPr marL="457200" lvl="0" indent="0" algn="l" rtl="0">
              <a:spcBef>
                <a:spcPts val="1600"/>
              </a:spcBef>
              <a:spcAft>
                <a:spcPts val="0"/>
              </a:spcAft>
              <a:buNone/>
            </a:pPr>
            <a:endParaRPr/>
          </a:p>
          <a:p>
            <a:pPr marL="0" lvl="0" indent="0" algn="l" rtl="0">
              <a:spcBef>
                <a:spcPts val="1600"/>
              </a:spcBef>
              <a:spcAft>
                <a:spcPts val="0"/>
              </a:spcAft>
              <a:buNone/>
            </a:pPr>
            <a:endParaRPr sz="900">
              <a:solidFill>
                <a:srgbClr val="303030"/>
              </a:solidFill>
              <a:latin typeface="Verdana"/>
              <a:ea typeface="Verdana"/>
              <a:cs typeface="Verdana"/>
              <a:sym typeface="Verdana"/>
            </a:endParaRPr>
          </a:p>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rgbClr val="000000"/>
              </a:buClr>
              <a:buSzPts val="1100"/>
              <a:buFont typeface="Arial"/>
              <a:buNone/>
            </a:pPr>
            <a:r>
              <a:rPr lang="en"/>
              <a:t>Iconography</a:t>
            </a:r>
            <a:endParaRPr/>
          </a:p>
        </p:txBody>
      </p:sp>
      <p:sp>
        <p:nvSpPr>
          <p:cNvPr id="103" name="Google Shape;103;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rgbClr val="5E5E5E"/>
                </a:solidFill>
                <a:highlight>
                  <a:srgbClr val="FFFFFF"/>
                </a:highlight>
              </a:rPr>
              <a:t>When we watch a movie in a certain genre, we expect to see certain elements.</a:t>
            </a:r>
            <a:endParaRPr sz="1500">
              <a:solidFill>
                <a:srgbClr val="5E5E5E"/>
              </a:solidFill>
              <a:highlight>
                <a:srgbClr val="FFFFFF"/>
              </a:highlight>
            </a:endParaRPr>
          </a:p>
          <a:p>
            <a:pPr marL="0" lvl="0" indent="0" algn="l" rtl="0">
              <a:spcBef>
                <a:spcPts val="1600"/>
              </a:spcBef>
              <a:spcAft>
                <a:spcPts val="0"/>
              </a:spcAft>
              <a:buNone/>
            </a:pPr>
            <a:r>
              <a:rPr lang="en" sz="1500">
                <a:solidFill>
                  <a:srgbClr val="5E5E5E"/>
                </a:solidFill>
                <a:highlight>
                  <a:srgbClr val="FFFFFF"/>
                </a:highlight>
              </a:rPr>
              <a:t>E.g. When we watch the film about Western, we will expect to saw desert, horses and </a:t>
            </a:r>
            <a:r>
              <a:rPr lang="en" sz="1500">
                <a:solidFill>
                  <a:srgbClr val="545454"/>
                </a:solidFill>
                <a:highlight>
                  <a:srgbClr val="FFFFFF"/>
                </a:highlight>
              </a:rPr>
              <a:t>cowboy.</a:t>
            </a:r>
            <a:endParaRPr sz="1500">
              <a:solidFill>
                <a:srgbClr val="5E5E5E"/>
              </a:solidFill>
              <a:highlight>
                <a:srgbClr val="FFFFFF"/>
              </a:highlight>
            </a:endParaRPr>
          </a:p>
          <a:p>
            <a:pPr marL="0" lvl="0" indent="0" algn="l" rtl="0">
              <a:spcBef>
                <a:spcPts val="1600"/>
              </a:spcBef>
              <a:spcAft>
                <a:spcPts val="0"/>
              </a:spcAft>
              <a:buNone/>
            </a:pPr>
            <a:r>
              <a:rPr lang="en" sz="1500">
                <a:solidFill>
                  <a:srgbClr val="5E5E5E"/>
                </a:solidFill>
                <a:highlight>
                  <a:srgbClr val="FFFFFF"/>
                </a:highlight>
              </a:rPr>
              <a:t>Th</a:t>
            </a:r>
            <a:r>
              <a:rPr lang="en" sz="1500"/>
              <a:t>erefore:</a:t>
            </a:r>
            <a:endParaRPr sz="1500"/>
          </a:p>
          <a:p>
            <a:pPr marL="457200" lvl="0" indent="-323850" algn="l" rtl="0">
              <a:spcBef>
                <a:spcPts val="1600"/>
              </a:spcBef>
              <a:spcAft>
                <a:spcPts val="0"/>
              </a:spcAft>
              <a:buSzPts val="1500"/>
              <a:buChar char="-"/>
            </a:pPr>
            <a:r>
              <a:rPr lang="en" sz="1500"/>
              <a:t>Sexual scenes </a:t>
            </a:r>
            <a:endParaRPr sz="1500"/>
          </a:p>
          <a:p>
            <a:pPr marL="457200" lvl="0" indent="-323850" algn="l" rtl="0">
              <a:spcBef>
                <a:spcPts val="0"/>
              </a:spcBef>
              <a:spcAft>
                <a:spcPts val="0"/>
              </a:spcAft>
              <a:buSzPts val="1500"/>
              <a:buChar char="-"/>
            </a:pPr>
            <a:r>
              <a:rPr lang="en" sz="1500"/>
              <a:t>Complicated relationship</a:t>
            </a:r>
            <a:endParaRPr sz="1500"/>
          </a:p>
          <a:p>
            <a:pPr marL="457200" lvl="0" indent="-323850" algn="l" rtl="0">
              <a:spcBef>
                <a:spcPts val="0"/>
              </a:spcBef>
              <a:spcAft>
                <a:spcPts val="0"/>
              </a:spcAft>
              <a:buSzPts val="1500"/>
              <a:buChar char="-"/>
            </a:pPr>
            <a:r>
              <a:rPr lang="en" sz="1500"/>
              <a:t>Relationship crisis </a:t>
            </a:r>
            <a:endParaRPr sz="1500"/>
          </a:p>
          <a:p>
            <a:pPr marL="457200" lvl="0" indent="-323850" algn="l" rtl="0">
              <a:spcBef>
                <a:spcPts val="0"/>
              </a:spcBef>
              <a:spcAft>
                <a:spcPts val="0"/>
              </a:spcAft>
              <a:buSzPts val="1500"/>
              <a:buChar char="-"/>
            </a:pPr>
            <a:r>
              <a:rPr lang="en" sz="1500"/>
              <a:t>Marriage</a:t>
            </a:r>
            <a:endParaRPr sz="1500"/>
          </a:p>
          <a:p>
            <a:pPr marL="457200" lvl="0" indent="-323850" algn="l" rtl="0">
              <a:spcBef>
                <a:spcPts val="0"/>
              </a:spcBef>
              <a:spcAft>
                <a:spcPts val="0"/>
              </a:spcAft>
              <a:buSzPts val="1500"/>
              <a:buChar char="-"/>
            </a:pPr>
            <a:r>
              <a:rPr lang="en" sz="1500"/>
              <a:t>Different in social status</a:t>
            </a:r>
            <a:endParaRPr sz="1500"/>
          </a:p>
          <a:p>
            <a:pPr marL="457200" lvl="0" indent="-323850" algn="l" rtl="0">
              <a:spcBef>
                <a:spcPts val="0"/>
              </a:spcBef>
              <a:spcAft>
                <a:spcPts val="0"/>
              </a:spcAft>
              <a:buSzPts val="1500"/>
              <a:buChar char="-"/>
            </a:pPr>
            <a:r>
              <a:rPr lang="en" sz="1500"/>
              <a:t>An object pass through the hold film</a:t>
            </a:r>
            <a:endParaRPr sz="1500"/>
          </a:p>
          <a:p>
            <a:pPr marL="457200" lvl="0" indent="-323850" algn="l" rtl="0">
              <a:spcBef>
                <a:spcPts val="0"/>
              </a:spcBef>
              <a:spcAft>
                <a:spcPts val="0"/>
              </a:spcAft>
              <a:buSzPts val="1500"/>
              <a:buFont typeface="Arial"/>
              <a:buChar char="-"/>
            </a:pPr>
            <a:r>
              <a:rPr lang="en" sz="1500"/>
              <a:t>Sacrifice initiated by love</a:t>
            </a:r>
            <a:endParaRPr sz="1500"/>
          </a:p>
          <a:p>
            <a:pPr marL="457200" lvl="0" indent="-323850" algn="l" rtl="0">
              <a:spcBef>
                <a:spcPts val="0"/>
              </a:spcBef>
              <a:spcAft>
                <a:spcPts val="0"/>
              </a:spcAft>
              <a:buClr>
                <a:srgbClr val="5E5E5E"/>
              </a:buClr>
              <a:buSzPts val="1500"/>
              <a:buFont typeface="Arial"/>
              <a:buChar char="-"/>
            </a:pPr>
            <a:br>
              <a:rPr lang="en" sz="1500">
                <a:solidFill>
                  <a:srgbClr val="5E5E5E"/>
                </a:solidFill>
                <a:highlight>
                  <a:srgbClr val="FFFFFF"/>
                </a:highlight>
                <a:latin typeface="Arial"/>
                <a:ea typeface="Arial"/>
                <a:cs typeface="Arial"/>
                <a:sym typeface="Arial"/>
              </a:rPr>
            </a:br>
            <a:br>
              <a:rPr lang="en" sz="1500">
                <a:solidFill>
                  <a:srgbClr val="5E5E5E"/>
                </a:solidFill>
                <a:highlight>
                  <a:srgbClr val="FFFFFF"/>
                </a:highlight>
                <a:latin typeface="Arial"/>
                <a:ea typeface="Arial"/>
                <a:cs typeface="Arial"/>
                <a:sym typeface="Arial"/>
              </a:rPr>
            </a:br>
            <a:endParaRPr sz="1500">
              <a:solidFill>
                <a:srgbClr val="5E5E5E"/>
              </a:solidFill>
              <a:highlight>
                <a:srgbClr val="FFFFFF"/>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4000" b="0">
                <a:latin typeface="Playfair Display"/>
                <a:ea typeface="Playfair Display"/>
                <a:cs typeface="Playfair Display"/>
                <a:sym typeface="Playfair Display"/>
              </a:rPr>
              <a:t>Classics (Pre-1960s)</a:t>
            </a:r>
            <a:endParaRPr sz="4000">
              <a:latin typeface="Playfair Display"/>
              <a:ea typeface="Playfair Display"/>
              <a:cs typeface="Playfair Display"/>
              <a:sym typeface="Playfair Display"/>
            </a:endParaRPr>
          </a:p>
        </p:txBody>
      </p:sp>
      <p:sp>
        <p:nvSpPr>
          <p:cNvPr id="109" name="Google Shape;109;p21"/>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Film 1 (Casablanca)(1942)</a:t>
            </a:r>
            <a:endParaRPr/>
          </a:p>
        </p:txBody>
      </p:sp>
      <p:sp>
        <p:nvSpPr>
          <p:cNvPr id="115" name="Google Shape;115;p22"/>
          <p:cNvSpPr txBox="1">
            <a:spLocks noGrp="1"/>
          </p:cNvSpPr>
          <p:nvPr>
            <p:ph type="body" idx="1"/>
          </p:nvPr>
        </p:nvSpPr>
        <p:spPr>
          <a:xfrm>
            <a:off x="311700" y="925550"/>
            <a:ext cx="59868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solidFill>
                  <a:srgbClr val="545454"/>
                </a:solidFill>
                <a:latin typeface="Arial"/>
                <a:ea typeface="Arial"/>
                <a:cs typeface="Arial"/>
                <a:sym typeface="Arial"/>
              </a:rPr>
              <a:t>In the early stages of WWII, Rick runs a bar in Casablanca. Due to the good relationship with local government, his bar has become a kind of haven for refugees to obtain visa letters that can help them to leave. One day, Ilsa, his lover, and her husband show up to his bar to obtain visa letters. At that time, Rick faces a tough challenge to do a painful decision. Finally, Rick let them go because he loves Ilsa. </a:t>
            </a:r>
            <a:endParaRPr/>
          </a:p>
          <a:p>
            <a:pPr marL="0" lvl="0" indent="0" algn="l" rtl="0">
              <a:spcBef>
                <a:spcPts val="1600"/>
              </a:spcBef>
              <a:spcAft>
                <a:spcPts val="0"/>
              </a:spcAft>
              <a:buNone/>
            </a:pPr>
            <a:endParaRPr/>
          </a:p>
          <a:p>
            <a:pPr marL="0" lvl="0" indent="0" algn="l" rtl="0">
              <a:spcBef>
                <a:spcPts val="1600"/>
              </a:spcBef>
              <a:spcAft>
                <a:spcPts val="0"/>
              </a:spcAft>
              <a:buClr>
                <a:srgbClr val="000000"/>
              </a:buClr>
              <a:buSzPts val="1100"/>
              <a:buFont typeface="Arial"/>
              <a:buNone/>
            </a:pPr>
            <a:endParaRPr sz="1200"/>
          </a:p>
          <a:p>
            <a:pPr marL="0" lvl="0" indent="0" algn="l" rtl="0">
              <a:spcBef>
                <a:spcPts val="1600"/>
              </a:spcBef>
              <a:spcAft>
                <a:spcPts val="0"/>
              </a:spcAft>
              <a:buNone/>
            </a:pPr>
            <a:r>
              <a:rPr lang="en"/>
              <a:t> </a:t>
            </a:r>
            <a:endParaRPr/>
          </a:p>
          <a:p>
            <a:pPr marL="0" lvl="0" indent="0" algn="l" rtl="0">
              <a:spcBef>
                <a:spcPts val="1600"/>
              </a:spcBef>
              <a:spcAft>
                <a:spcPts val="1600"/>
              </a:spcAft>
              <a:buClr>
                <a:schemeClr val="dk1"/>
              </a:buClr>
              <a:buSzPts val="1100"/>
              <a:buFont typeface="Arial"/>
              <a:buNone/>
            </a:pPr>
            <a:endParaRPr/>
          </a:p>
        </p:txBody>
      </p:sp>
      <p:pic>
        <p:nvPicPr>
          <p:cNvPr id="116" name="Google Shape;116;p22"/>
          <p:cNvPicPr preferRelativeResize="0"/>
          <p:nvPr/>
        </p:nvPicPr>
        <p:blipFill>
          <a:blip r:embed="rId3">
            <a:alphaModFix/>
          </a:blip>
          <a:stretch>
            <a:fillRect/>
          </a:stretch>
        </p:blipFill>
        <p:spPr>
          <a:xfrm>
            <a:off x="6298650" y="501237"/>
            <a:ext cx="2533650" cy="3810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E06666"/>
                </a:solidFill>
              </a:rPr>
              <a:t>Narrative conventions</a:t>
            </a:r>
            <a:endParaRPr>
              <a:solidFill>
                <a:srgbClr val="E06666"/>
              </a:solidFill>
            </a:endParaRPr>
          </a:p>
        </p:txBody>
      </p:sp>
      <p:sp>
        <p:nvSpPr>
          <p:cNvPr id="122" name="Google Shape;122;p23"/>
          <p:cNvSpPr txBox="1">
            <a:spLocks noGrp="1"/>
          </p:cNvSpPr>
          <p:nvPr>
            <p:ph type="body" idx="1"/>
          </p:nvPr>
        </p:nvSpPr>
        <p:spPr>
          <a:xfrm>
            <a:off x="727650" y="1467450"/>
            <a:ext cx="7688700" cy="296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Flashback</a:t>
            </a:r>
            <a:endParaRPr sz="2000"/>
          </a:p>
          <a:p>
            <a:pPr marL="457200" lvl="0" indent="-342900" algn="l" rtl="0">
              <a:spcBef>
                <a:spcPts val="1600"/>
              </a:spcBef>
              <a:spcAft>
                <a:spcPts val="0"/>
              </a:spcAft>
              <a:buSzPts val="1800"/>
              <a:buChar char="-"/>
            </a:pPr>
            <a:r>
              <a:rPr lang="en"/>
              <a:t>Memory of  love story between Rick and Ilsa in Paris.</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The relationship between Rick and Ilsa. (Explanation)</a:t>
            </a:r>
            <a:endParaRPr/>
          </a:p>
          <a:p>
            <a:pPr marL="0" lvl="0" indent="0" algn="l" rtl="0">
              <a:spcBef>
                <a:spcPts val="16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Stylistics conventions</a:t>
            </a:r>
            <a:endParaRPr/>
          </a:p>
          <a:p>
            <a:pPr marL="0" lvl="0" indent="0" algn="l" rtl="0">
              <a:spcBef>
                <a:spcPts val="1600"/>
              </a:spcBef>
              <a:spcAft>
                <a:spcPts val="0"/>
              </a:spcAft>
              <a:buNone/>
            </a:pPr>
            <a:endParaRPr/>
          </a:p>
        </p:txBody>
      </p:sp>
      <p:sp>
        <p:nvSpPr>
          <p:cNvPr id="128" name="Google Shape;128;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5E5E5E"/>
              </a:buClr>
              <a:buSzPts val="1800"/>
              <a:buChar char="-"/>
            </a:pPr>
            <a:r>
              <a:rPr lang="en">
                <a:solidFill>
                  <a:srgbClr val="5E5E5E"/>
                </a:solidFill>
                <a:highlight>
                  <a:srgbClr val="FFFFFF"/>
                </a:highlight>
              </a:rPr>
              <a:t>Montage (The love between Rick and </a:t>
            </a:r>
            <a:r>
              <a:rPr lang="en">
                <a:solidFill>
                  <a:srgbClr val="5E5E5E"/>
                </a:solidFill>
              </a:rPr>
              <a:t>Ilsa in Paris)</a:t>
            </a:r>
            <a:endParaRPr>
              <a:solidFill>
                <a:srgbClr val="5E5E5E"/>
              </a:solidFill>
            </a:endParaRPr>
          </a:p>
          <a:p>
            <a:pPr marL="457200" lvl="0" indent="0" algn="l" rtl="0">
              <a:spcBef>
                <a:spcPts val="1600"/>
              </a:spcBef>
              <a:spcAft>
                <a:spcPts val="0"/>
              </a:spcAft>
              <a:buNone/>
            </a:pPr>
            <a:r>
              <a:rPr lang="en">
                <a:solidFill>
                  <a:srgbClr val="5E5E5E"/>
                </a:solidFill>
              </a:rPr>
              <a:t>Driving in Arc de Triomphe&gt; Ball &gt;First kissing scene &gt; Germans will enter the Paris soon &gt; </a:t>
            </a:r>
            <a:r>
              <a:rPr lang="en">
                <a:solidFill>
                  <a:srgbClr val="5E5E5E"/>
                </a:solidFill>
                <a:highlight>
                  <a:schemeClr val="lt1"/>
                </a:highlight>
              </a:rPr>
              <a:t>Rick and </a:t>
            </a:r>
            <a:r>
              <a:rPr lang="en">
                <a:solidFill>
                  <a:srgbClr val="5E5E5E"/>
                </a:solidFill>
              </a:rPr>
              <a:t>Ilsa plan </a:t>
            </a:r>
            <a:r>
              <a:rPr lang="en"/>
              <a:t>to meet with train station&gt; Ilsa does not show up</a:t>
            </a:r>
            <a:endParaRPr/>
          </a:p>
          <a:p>
            <a:pPr marL="457200" lvl="0" indent="0" algn="l" rtl="0">
              <a:spcBef>
                <a:spcPts val="1600"/>
              </a:spcBef>
              <a:spcAft>
                <a:spcPts val="0"/>
              </a:spcAft>
              <a:buNone/>
            </a:pPr>
            <a:endParaRPr>
              <a:solidFill>
                <a:srgbClr val="545454"/>
              </a:solidFill>
              <a:highlight>
                <a:srgbClr val="FFFFFF"/>
              </a:highlight>
              <a:latin typeface="Arial"/>
              <a:ea typeface="Arial"/>
              <a:cs typeface="Arial"/>
              <a:sym typeface="Arial"/>
            </a:endParaRPr>
          </a:p>
          <a:p>
            <a:pPr marL="457200" lvl="0" indent="0" algn="l" rtl="0">
              <a:spcBef>
                <a:spcPts val="1600"/>
              </a:spcBef>
              <a:spcAft>
                <a:spcPts val="0"/>
              </a:spcAft>
              <a:buNone/>
            </a:pPr>
            <a:endParaRPr>
              <a:solidFill>
                <a:srgbClr val="545454"/>
              </a:solidFill>
              <a:highlight>
                <a:srgbClr val="FFFFFF"/>
              </a:highlight>
              <a:latin typeface="Arial"/>
              <a:ea typeface="Arial"/>
              <a:cs typeface="Arial"/>
              <a:sym typeface="Arial"/>
            </a:endParaRPr>
          </a:p>
          <a:p>
            <a:pPr marL="0" lvl="0" indent="0" algn="l" rtl="0">
              <a:spcBef>
                <a:spcPts val="1600"/>
              </a:spcBef>
              <a:spcAft>
                <a:spcPts val="0"/>
              </a:spcAft>
              <a:buNone/>
            </a:pPr>
            <a:endParaRPr>
              <a:solidFill>
                <a:srgbClr val="545454"/>
              </a:solidFill>
              <a:highlight>
                <a:srgbClr val="FFFFFF"/>
              </a:highlight>
              <a:latin typeface="Arial"/>
              <a:ea typeface="Arial"/>
              <a:cs typeface="Arial"/>
              <a:sym typeface="Arial"/>
            </a:endParaRPr>
          </a:p>
          <a:p>
            <a:pPr marL="0" lvl="0" indent="0" algn="l" rtl="0">
              <a:spcBef>
                <a:spcPts val="1600"/>
              </a:spcBef>
              <a:spcAft>
                <a:spcPts val="0"/>
              </a:spcAft>
              <a:buNone/>
            </a:pPr>
            <a:endParaRPr>
              <a:solidFill>
                <a:srgbClr val="545454"/>
              </a:solidFill>
              <a:highlight>
                <a:srgbClr val="FFFFFF"/>
              </a:highlight>
              <a:latin typeface="Arial"/>
              <a:ea typeface="Arial"/>
              <a:cs typeface="Arial"/>
              <a:sym typeface="Arial"/>
            </a:endParaRPr>
          </a:p>
          <a:p>
            <a:pPr marL="457200" lvl="0" indent="0" algn="l" rtl="0">
              <a:spcBef>
                <a:spcPts val="1600"/>
              </a:spcBef>
              <a:spcAft>
                <a:spcPts val="0"/>
              </a:spcAft>
              <a:buNone/>
            </a:pPr>
            <a:endParaRPr>
              <a:solidFill>
                <a:srgbClr val="545454"/>
              </a:solidFill>
              <a:highlight>
                <a:srgbClr val="FFFFFF"/>
              </a:highlight>
              <a:latin typeface="Arial"/>
              <a:ea typeface="Arial"/>
              <a:cs typeface="Arial"/>
              <a:sym typeface="Arial"/>
            </a:endParaRPr>
          </a:p>
          <a:p>
            <a:pPr marL="457200" lvl="0" indent="0" algn="l" rtl="0">
              <a:spcBef>
                <a:spcPts val="1600"/>
              </a:spcBef>
              <a:spcAft>
                <a:spcPts val="1600"/>
              </a:spcAft>
              <a:buNone/>
            </a:pPr>
            <a:endParaRPr sz="1100">
              <a:solidFill>
                <a:srgbClr val="545454"/>
              </a:solidFill>
              <a:highlight>
                <a:srgbClr val="FFFFFF"/>
              </a:highlight>
              <a:latin typeface="Arial"/>
              <a:ea typeface="Arial"/>
              <a:cs typeface="Arial"/>
              <a:sym typeface="Arial"/>
            </a:endParaRPr>
          </a:p>
        </p:txBody>
      </p:sp>
      <p:pic>
        <p:nvPicPr>
          <p:cNvPr id="129" name="Google Shape;129;p24"/>
          <p:cNvPicPr preferRelativeResize="0"/>
          <p:nvPr/>
        </p:nvPicPr>
        <p:blipFill>
          <a:blip r:embed="rId3">
            <a:alphaModFix/>
          </a:blip>
          <a:stretch>
            <a:fillRect/>
          </a:stretch>
        </p:blipFill>
        <p:spPr>
          <a:xfrm>
            <a:off x="208101" y="2455101"/>
            <a:ext cx="2038274" cy="1301675"/>
          </a:xfrm>
          <a:prstGeom prst="rect">
            <a:avLst/>
          </a:prstGeom>
          <a:noFill/>
          <a:ln>
            <a:noFill/>
          </a:ln>
        </p:spPr>
      </p:pic>
      <p:pic>
        <p:nvPicPr>
          <p:cNvPr id="130" name="Google Shape;130;p24"/>
          <p:cNvPicPr preferRelativeResize="0"/>
          <p:nvPr/>
        </p:nvPicPr>
        <p:blipFill>
          <a:blip r:embed="rId4">
            <a:alphaModFix/>
          </a:blip>
          <a:stretch>
            <a:fillRect/>
          </a:stretch>
        </p:blipFill>
        <p:spPr>
          <a:xfrm>
            <a:off x="2454100" y="2428850"/>
            <a:ext cx="1808951" cy="1301675"/>
          </a:xfrm>
          <a:prstGeom prst="rect">
            <a:avLst/>
          </a:prstGeom>
          <a:noFill/>
          <a:ln>
            <a:noFill/>
          </a:ln>
        </p:spPr>
      </p:pic>
      <p:pic>
        <p:nvPicPr>
          <p:cNvPr id="131" name="Google Shape;131;p24"/>
          <p:cNvPicPr preferRelativeResize="0"/>
          <p:nvPr/>
        </p:nvPicPr>
        <p:blipFill>
          <a:blip r:embed="rId5">
            <a:alphaModFix/>
          </a:blip>
          <a:stretch>
            <a:fillRect/>
          </a:stretch>
        </p:blipFill>
        <p:spPr>
          <a:xfrm>
            <a:off x="4613825" y="2428862"/>
            <a:ext cx="2396600" cy="1354150"/>
          </a:xfrm>
          <a:prstGeom prst="rect">
            <a:avLst/>
          </a:prstGeom>
          <a:noFill/>
          <a:ln>
            <a:noFill/>
          </a:ln>
        </p:spPr>
      </p:pic>
      <p:pic>
        <p:nvPicPr>
          <p:cNvPr id="132" name="Google Shape;132;p24"/>
          <p:cNvPicPr preferRelativeResize="0"/>
          <p:nvPr/>
        </p:nvPicPr>
        <p:blipFill>
          <a:blip r:embed="rId6">
            <a:alphaModFix/>
          </a:blip>
          <a:stretch>
            <a:fillRect/>
          </a:stretch>
        </p:blipFill>
        <p:spPr>
          <a:xfrm>
            <a:off x="182775" y="3849777"/>
            <a:ext cx="2038276" cy="1161348"/>
          </a:xfrm>
          <a:prstGeom prst="rect">
            <a:avLst/>
          </a:prstGeom>
          <a:noFill/>
          <a:ln>
            <a:noFill/>
          </a:ln>
        </p:spPr>
      </p:pic>
      <p:pic>
        <p:nvPicPr>
          <p:cNvPr id="133" name="Google Shape;133;p24"/>
          <p:cNvPicPr preferRelativeResize="0"/>
          <p:nvPr/>
        </p:nvPicPr>
        <p:blipFill>
          <a:blip r:embed="rId7">
            <a:alphaModFix/>
          </a:blip>
          <a:stretch>
            <a:fillRect/>
          </a:stretch>
        </p:blipFill>
        <p:spPr>
          <a:xfrm>
            <a:off x="2416276" y="3829624"/>
            <a:ext cx="1700799" cy="1201649"/>
          </a:xfrm>
          <a:prstGeom prst="rect">
            <a:avLst/>
          </a:prstGeom>
          <a:noFill/>
          <a:ln>
            <a:noFill/>
          </a:ln>
        </p:spPr>
      </p:pic>
      <p:pic>
        <p:nvPicPr>
          <p:cNvPr id="134" name="Google Shape;134;p24"/>
          <p:cNvPicPr preferRelativeResize="0"/>
          <p:nvPr/>
        </p:nvPicPr>
        <p:blipFill>
          <a:blip r:embed="rId8">
            <a:alphaModFix/>
          </a:blip>
          <a:stretch>
            <a:fillRect/>
          </a:stretch>
        </p:blipFill>
        <p:spPr>
          <a:xfrm>
            <a:off x="4670575" y="3829625"/>
            <a:ext cx="2212725" cy="11613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en"/>
              <a:t>Iconography</a:t>
            </a:r>
            <a:endParaRPr/>
          </a:p>
        </p:txBody>
      </p:sp>
      <p:sp>
        <p:nvSpPr>
          <p:cNvPr id="140" name="Google Shape;140;p25"/>
          <p:cNvSpPr txBox="1">
            <a:spLocks noGrp="1"/>
          </p:cNvSpPr>
          <p:nvPr>
            <p:ph type="body" idx="1"/>
          </p:nvPr>
        </p:nvSpPr>
        <p:spPr>
          <a:xfrm>
            <a:off x="236050" y="11651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Complicated relationship </a:t>
            </a:r>
            <a:endParaRPr/>
          </a:p>
          <a:p>
            <a:pPr marL="457200" lvl="0" indent="-342900" algn="l" rtl="0">
              <a:spcBef>
                <a:spcPts val="0"/>
              </a:spcBef>
              <a:spcAft>
                <a:spcPts val="0"/>
              </a:spcAft>
              <a:buSzPts val="1800"/>
              <a:buChar char="-"/>
            </a:pPr>
            <a:r>
              <a:rPr lang="en"/>
              <a:t>The  love triangle relationship between Rick, </a:t>
            </a:r>
            <a:endParaRPr/>
          </a:p>
          <a:p>
            <a:pPr marL="457200" lvl="0" indent="0" algn="l" rtl="0">
              <a:spcBef>
                <a:spcPts val="0"/>
              </a:spcBef>
              <a:spcAft>
                <a:spcPts val="0"/>
              </a:spcAft>
              <a:buNone/>
            </a:pPr>
            <a:r>
              <a:rPr lang="en"/>
              <a:t>Ilsa and Laszlo</a:t>
            </a:r>
            <a:endParaRPr/>
          </a:p>
          <a:p>
            <a:pPr marL="0" lvl="0" indent="0" algn="l" rtl="0">
              <a:spcBef>
                <a:spcPts val="0"/>
              </a:spcBef>
              <a:spcAft>
                <a:spcPts val="0"/>
              </a:spcAft>
              <a:buNone/>
            </a:pPr>
            <a:endParaRPr/>
          </a:p>
          <a:p>
            <a:pPr marL="0" lvl="0" indent="0" algn="l" rtl="0">
              <a:spcBef>
                <a:spcPts val="0"/>
              </a:spcBef>
              <a:spcAft>
                <a:spcPts val="0"/>
              </a:spcAft>
              <a:buNone/>
            </a:pPr>
            <a:r>
              <a:rPr lang="en"/>
              <a:t>Pardon and Sacrifice from Rick</a:t>
            </a:r>
            <a:endParaRPr/>
          </a:p>
          <a:p>
            <a:pPr marL="457200" lvl="0" indent="-342900" algn="l" rtl="0">
              <a:spcBef>
                <a:spcPts val="0"/>
              </a:spcBef>
              <a:spcAft>
                <a:spcPts val="0"/>
              </a:spcAft>
              <a:buSzPts val="1800"/>
              <a:buChar char="-"/>
            </a:pPr>
            <a:r>
              <a:rPr lang="en"/>
              <a:t>Rick pardons Ilsa. </a:t>
            </a:r>
            <a:endParaRPr/>
          </a:p>
          <a:p>
            <a:pPr marL="457200" lvl="0" indent="-342900" algn="l" rtl="0">
              <a:spcBef>
                <a:spcPts val="0"/>
              </a:spcBef>
              <a:spcAft>
                <a:spcPts val="0"/>
              </a:spcAft>
              <a:buSzPts val="1800"/>
              <a:buChar char="-"/>
            </a:pPr>
            <a:r>
              <a:rPr lang="en"/>
              <a:t>Rick gives up the chance to leave and gives the chance to Ilsa and Laszlo.</a:t>
            </a:r>
            <a:endParaRPr/>
          </a:p>
          <a:p>
            <a:pPr marL="0" lvl="0" indent="0" algn="l" rtl="0">
              <a:spcBef>
                <a:spcPts val="1600"/>
              </a:spcBef>
              <a:spcAft>
                <a:spcPts val="0"/>
              </a:spcAft>
              <a:buNone/>
            </a:pPr>
            <a:endParaRPr/>
          </a:p>
          <a:p>
            <a:pPr marL="0" lvl="0" indent="0" algn="l" rtl="0">
              <a:spcBef>
                <a:spcPts val="1600"/>
              </a:spcBef>
              <a:spcAft>
                <a:spcPts val="0"/>
              </a:spcAft>
              <a:buNone/>
            </a:pPr>
            <a:r>
              <a:rPr lang="en"/>
              <a:t>Kiss scene</a:t>
            </a:r>
            <a:endParaRPr/>
          </a:p>
          <a:p>
            <a:pPr marL="0" lvl="0" indent="0" algn="l" rtl="0">
              <a:spcBef>
                <a:spcPts val="1600"/>
              </a:spcBef>
              <a:spcAft>
                <a:spcPts val="1600"/>
              </a:spcAft>
              <a:buNone/>
            </a:pPr>
            <a:endParaRPr/>
          </a:p>
        </p:txBody>
      </p:sp>
      <p:pic>
        <p:nvPicPr>
          <p:cNvPr id="141" name="Google Shape;141;p25"/>
          <p:cNvPicPr preferRelativeResize="0"/>
          <p:nvPr/>
        </p:nvPicPr>
        <p:blipFill>
          <a:blip r:embed="rId3">
            <a:alphaModFix/>
          </a:blip>
          <a:stretch>
            <a:fillRect/>
          </a:stretch>
        </p:blipFill>
        <p:spPr>
          <a:xfrm>
            <a:off x="5296150" y="196700"/>
            <a:ext cx="3460499" cy="2561325"/>
          </a:xfrm>
          <a:prstGeom prst="rect">
            <a:avLst/>
          </a:prstGeom>
          <a:noFill/>
          <a:ln>
            <a:noFill/>
          </a:ln>
        </p:spPr>
      </p:pic>
      <p:pic>
        <p:nvPicPr>
          <p:cNvPr id="142" name="Google Shape;142;p25"/>
          <p:cNvPicPr preferRelativeResize="0"/>
          <p:nvPr/>
        </p:nvPicPr>
        <p:blipFill rotWithShape="1">
          <a:blip r:embed="rId4">
            <a:alphaModFix/>
          </a:blip>
          <a:srcRect l="15299" t="3550" r="-15299" b="-3549"/>
          <a:stretch/>
        </p:blipFill>
        <p:spPr>
          <a:xfrm>
            <a:off x="1880500" y="3419875"/>
            <a:ext cx="2141751" cy="1598675"/>
          </a:xfrm>
          <a:prstGeom prst="rect">
            <a:avLst/>
          </a:prstGeom>
          <a:noFill/>
          <a:ln>
            <a:noFill/>
          </a:ln>
        </p:spPr>
      </p:pic>
      <p:pic>
        <p:nvPicPr>
          <p:cNvPr id="143" name="Google Shape;143;p25"/>
          <p:cNvPicPr preferRelativeResize="0"/>
          <p:nvPr/>
        </p:nvPicPr>
        <p:blipFill>
          <a:blip r:embed="rId5">
            <a:alphaModFix/>
          </a:blip>
          <a:stretch>
            <a:fillRect/>
          </a:stretch>
        </p:blipFill>
        <p:spPr>
          <a:xfrm>
            <a:off x="6679499" y="3419875"/>
            <a:ext cx="2039325" cy="1313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Film 2 (Roman Holiday)(1953)</a:t>
            </a:r>
            <a:endParaRPr/>
          </a:p>
        </p:txBody>
      </p:sp>
      <p:sp>
        <p:nvSpPr>
          <p:cNvPr id="149" name="Google Shape;149;p26"/>
          <p:cNvSpPr txBox="1">
            <a:spLocks noGrp="1"/>
          </p:cNvSpPr>
          <p:nvPr>
            <p:ph type="body" idx="1"/>
          </p:nvPr>
        </p:nvSpPr>
        <p:spPr>
          <a:xfrm>
            <a:off x="311700" y="1235800"/>
            <a:ext cx="5599200" cy="3401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 princess from an unnamed fictional city Ann is visiting Rome, Italy. A city that is of cultural significance.</a:t>
            </a:r>
            <a:endParaRPr/>
          </a:p>
          <a:p>
            <a:pPr marL="457200" lvl="0" indent="-342900" algn="l" rtl="0">
              <a:spcBef>
                <a:spcPts val="0"/>
              </a:spcBef>
              <a:spcAft>
                <a:spcPts val="0"/>
              </a:spcAft>
              <a:buSzPts val="1800"/>
              <a:buChar char="-"/>
            </a:pPr>
            <a:r>
              <a:rPr lang="en"/>
              <a:t>Tired of being a princess, she sneaks out the palace she was staying in, and have fun.</a:t>
            </a:r>
            <a:endParaRPr/>
          </a:p>
          <a:p>
            <a:pPr marL="457200" lvl="0" indent="-342900" algn="l" rtl="0">
              <a:spcBef>
                <a:spcPts val="0"/>
              </a:spcBef>
              <a:spcAft>
                <a:spcPts val="0"/>
              </a:spcAft>
              <a:buSzPts val="1800"/>
              <a:buChar char="-"/>
            </a:pPr>
            <a:r>
              <a:rPr lang="en"/>
              <a:t>She was later picked up by Joe, an American journalist, who was worried she is going to be pick up by local police.</a:t>
            </a:r>
            <a:endParaRPr/>
          </a:p>
          <a:p>
            <a:pPr marL="457200" lvl="0" indent="-342900" algn="l" rtl="0">
              <a:spcBef>
                <a:spcPts val="0"/>
              </a:spcBef>
              <a:spcAft>
                <a:spcPts val="0"/>
              </a:spcAft>
              <a:buSzPts val="1800"/>
              <a:buChar char="-"/>
            </a:pPr>
            <a:r>
              <a:rPr lang="en"/>
              <a:t>Joe later found out she was a princess, and attempt to get close to her in order to write story for the paper he works for.</a:t>
            </a:r>
            <a:endParaRPr/>
          </a:p>
        </p:txBody>
      </p:sp>
      <p:pic>
        <p:nvPicPr>
          <p:cNvPr id="150" name="Google Shape;150;p26"/>
          <p:cNvPicPr preferRelativeResize="0"/>
          <p:nvPr/>
        </p:nvPicPr>
        <p:blipFill>
          <a:blip r:embed="rId3">
            <a:alphaModFix/>
          </a:blip>
          <a:stretch>
            <a:fillRect/>
          </a:stretch>
        </p:blipFill>
        <p:spPr>
          <a:xfrm>
            <a:off x="6081775" y="506313"/>
            <a:ext cx="2891625" cy="41308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body" idx="1"/>
          </p:nvPr>
        </p:nvSpPr>
        <p:spPr>
          <a:xfrm>
            <a:off x="311700" y="384775"/>
            <a:ext cx="8520600" cy="4184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After series of adventures touring around Rome, and even getting chased by the police. They shared a kiss..</a:t>
            </a:r>
            <a:endParaRPr/>
          </a:p>
          <a:p>
            <a:pPr marL="457200" lvl="0" indent="-342900" algn="l" rtl="0">
              <a:spcBef>
                <a:spcPts val="0"/>
              </a:spcBef>
              <a:spcAft>
                <a:spcPts val="0"/>
              </a:spcAft>
              <a:buSzPts val="1800"/>
              <a:buChar char="-"/>
            </a:pPr>
            <a:r>
              <a:rPr lang="en"/>
              <a:t>But, at the end, their love did not prospered, as Ann remembers and understands her royal responsibilities to the throne, decide to resume her duty in Rome.</a:t>
            </a:r>
            <a:endParaRPr/>
          </a:p>
          <a:p>
            <a:pPr marL="457200" lvl="0" indent="-342900" algn="l" rtl="0">
              <a:spcBef>
                <a:spcPts val="0"/>
              </a:spcBef>
              <a:spcAft>
                <a:spcPts val="0"/>
              </a:spcAft>
              <a:buSzPts val="1800"/>
              <a:buChar char="-"/>
            </a:pPr>
            <a:r>
              <a:rPr lang="en"/>
              <a:t>However, in the final scene, Joe was seen in the press conference where Ann were also at. Understanding that their lives were ultimately different from one and other, they both gestured their farewell and walked different path.</a:t>
            </a:r>
            <a:endParaRPr/>
          </a:p>
        </p:txBody>
      </p:sp>
      <p:pic>
        <p:nvPicPr>
          <p:cNvPr id="156" name="Google Shape;156;p27"/>
          <p:cNvPicPr preferRelativeResize="0"/>
          <p:nvPr/>
        </p:nvPicPr>
        <p:blipFill>
          <a:blip r:embed="rId3">
            <a:alphaModFix/>
          </a:blip>
          <a:stretch>
            <a:fillRect/>
          </a:stretch>
        </p:blipFill>
        <p:spPr>
          <a:xfrm>
            <a:off x="2864014" y="2964475"/>
            <a:ext cx="3415975" cy="2121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Narrative conventions</a:t>
            </a:r>
            <a:endParaRPr/>
          </a:p>
        </p:txBody>
      </p:sp>
      <p:sp>
        <p:nvSpPr>
          <p:cNvPr id="162" name="Google Shape;162;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Music</a:t>
            </a:r>
            <a:endParaRPr/>
          </a:p>
          <a:p>
            <a:pPr marL="914400" lvl="1" indent="-317500" algn="l" rtl="0">
              <a:spcBef>
                <a:spcPts val="0"/>
              </a:spcBef>
              <a:spcAft>
                <a:spcPts val="0"/>
              </a:spcAft>
              <a:buSzPts val="1400"/>
              <a:buChar char="-"/>
            </a:pPr>
            <a:r>
              <a:rPr lang="en" sz="1800"/>
              <a:t>The movie use of music to indicate developments in relationship between Joe and Ann.</a:t>
            </a:r>
            <a:endParaRPr sz="1800"/>
          </a:p>
          <a:p>
            <a:pPr marL="457200" lvl="0" indent="-342900" algn="l" rtl="0">
              <a:spcBef>
                <a:spcPts val="0"/>
              </a:spcBef>
              <a:spcAft>
                <a:spcPts val="0"/>
              </a:spcAft>
              <a:buSzPts val="1800"/>
              <a:buChar char="-"/>
            </a:pPr>
            <a:r>
              <a:rPr lang="en"/>
              <a:t>The location of the film</a:t>
            </a:r>
            <a:endParaRPr/>
          </a:p>
          <a:p>
            <a:pPr marL="914400" lvl="1" indent="-342900" algn="l" rtl="0">
              <a:spcBef>
                <a:spcPts val="0"/>
              </a:spcBef>
              <a:spcAft>
                <a:spcPts val="0"/>
              </a:spcAft>
              <a:buSzPts val="1800"/>
              <a:buChar char="-"/>
            </a:pPr>
            <a:r>
              <a:rPr lang="en" sz="1800"/>
              <a:t>The film was done entirely in Rome, one of the more cultural significant city in Europe. Giving the audience a romantic feel when they see the iconic landmarks.</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Stylistic convention</a:t>
            </a:r>
            <a:endParaRPr/>
          </a:p>
        </p:txBody>
      </p:sp>
      <p:sp>
        <p:nvSpPr>
          <p:cNvPr id="168" name="Google Shape;168;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Final scene.</a:t>
            </a:r>
            <a:endParaRPr/>
          </a:p>
          <a:p>
            <a:pPr marL="914400" lvl="1" indent="-317500" algn="l" rtl="0">
              <a:spcBef>
                <a:spcPts val="0"/>
              </a:spcBef>
              <a:spcAft>
                <a:spcPts val="0"/>
              </a:spcAft>
              <a:buSzPts val="1400"/>
              <a:buChar char="-"/>
            </a:pPr>
            <a:r>
              <a:rPr lang="en" sz="1800"/>
              <a:t>It was shown that even when Joe can’t be with Ann, the scene keeps cutting back and forth to the direction where Ann walked away to show he misses her.</a:t>
            </a:r>
            <a:endParaRPr/>
          </a:p>
          <a:p>
            <a:pPr marL="457200" lvl="0" indent="-342900" algn="l" rtl="0">
              <a:spcBef>
                <a:spcPts val="0"/>
              </a:spcBef>
              <a:spcAft>
                <a:spcPts val="0"/>
              </a:spcAft>
              <a:buSzPts val="1800"/>
              <a:buChar char="-"/>
            </a:pPr>
            <a:r>
              <a:rPr lang="en"/>
              <a:t>Minimal cuts.</a:t>
            </a:r>
            <a:endParaRPr/>
          </a:p>
          <a:p>
            <a:pPr marL="914400" lvl="1" indent="-342900" algn="l" rtl="0">
              <a:spcBef>
                <a:spcPts val="0"/>
              </a:spcBef>
              <a:spcAft>
                <a:spcPts val="0"/>
              </a:spcAft>
              <a:buSzPts val="1800"/>
              <a:buChar char="-"/>
            </a:pPr>
            <a:r>
              <a:rPr lang="en" sz="1800"/>
              <a:t>How much cuts during dialogues so the audience can better immerse into Joe and Ann’s love story, even the chase scene toward the end of the movie.</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Iconography</a:t>
            </a:r>
            <a:endParaRPr/>
          </a:p>
        </p:txBody>
      </p:sp>
      <p:sp>
        <p:nvSpPr>
          <p:cNvPr id="174" name="Google Shape;174;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Romantic settings</a:t>
            </a:r>
            <a:endParaRPr/>
          </a:p>
          <a:p>
            <a:pPr marL="457200" lvl="0" indent="-342900" algn="l" rtl="0">
              <a:spcBef>
                <a:spcPts val="0"/>
              </a:spcBef>
              <a:spcAft>
                <a:spcPts val="0"/>
              </a:spcAft>
              <a:buSzPts val="1800"/>
              <a:buChar char="-"/>
            </a:pPr>
            <a:r>
              <a:rPr lang="en"/>
              <a:t>The kiss</a:t>
            </a:r>
            <a:endParaRPr/>
          </a:p>
          <a:p>
            <a:pPr marL="457200" lvl="0" indent="-342900" algn="l" rtl="0">
              <a:spcBef>
                <a:spcPts val="0"/>
              </a:spcBef>
              <a:spcAft>
                <a:spcPts val="0"/>
              </a:spcAft>
              <a:buSzPts val="1800"/>
              <a:buChar char="-"/>
            </a:pPr>
            <a:r>
              <a:rPr lang="en"/>
              <a:t>The conflict</a:t>
            </a:r>
            <a:endParaRPr/>
          </a:p>
          <a:p>
            <a:pPr marL="914400" lvl="1" indent="-317500" algn="l" rtl="0">
              <a:spcBef>
                <a:spcPts val="0"/>
              </a:spcBef>
              <a:spcAft>
                <a:spcPts val="0"/>
              </a:spcAft>
              <a:buSzPts val="1400"/>
              <a:buChar char="-"/>
            </a:pPr>
            <a:r>
              <a:rPr lang="en"/>
              <a:t>The tension</a:t>
            </a:r>
            <a:endParaRPr/>
          </a:p>
          <a:p>
            <a:pPr marL="457200" lvl="0" indent="-342900" algn="l" rtl="0">
              <a:spcBef>
                <a:spcPts val="0"/>
              </a:spcBef>
              <a:spcAft>
                <a:spcPts val="0"/>
              </a:spcAft>
              <a:buSzPts val="1800"/>
              <a:buChar char="-"/>
            </a:pPr>
            <a:r>
              <a:rPr lang="en"/>
              <a:t>A pair</a:t>
            </a:r>
            <a:endParaRPr/>
          </a:p>
          <a:p>
            <a:pPr marL="457200" lvl="0" indent="-342900" algn="l" rtl="0">
              <a:spcBef>
                <a:spcPts val="0"/>
              </a:spcBef>
              <a:spcAft>
                <a:spcPts val="0"/>
              </a:spcAft>
              <a:buSzPts val="1800"/>
              <a:buChar char="-"/>
            </a:pPr>
            <a:r>
              <a:rPr lang="en"/>
              <a:t>Suit &amp; Tie for male</a:t>
            </a:r>
            <a:endParaRPr/>
          </a:p>
          <a:p>
            <a:pPr marL="457200" lvl="0" indent="-342900" algn="l" rtl="0">
              <a:spcBef>
                <a:spcPts val="0"/>
              </a:spcBef>
              <a:spcAft>
                <a:spcPts val="0"/>
              </a:spcAft>
              <a:buSzPts val="1800"/>
              <a:buChar char="-"/>
            </a:pPr>
            <a:r>
              <a:rPr lang="en"/>
              <a:t>Social status</a:t>
            </a:r>
            <a:endParaRPr/>
          </a:p>
          <a:p>
            <a:pPr marL="457200" lvl="0" indent="-342900" algn="l" rtl="0">
              <a:spcBef>
                <a:spcPts val="0"/>
              </a:spcBef>
              <a:spcAft>
                <a:spcPts val="0"/>
              </a:spcAft>
              <a:buSzPts val="1800"/>
              <a:buChar char="-"/>
            </a:pPr>
            <a:r>
              <a:rPr lang="en"/>
              <a:t>A love developing</a:t>
            </a:r>
            <a:endParaRPr/>
          </a:p>
        </p:txBody>
      </p:sp>
      <p:pic>
        <p:nvPicPr>
          <p:cNvPr id="175" name="Google Shape;175;p30"/>
          <p:cNvPicPr preferRelativeResize="0"/>
          <p:nvPr/>
        </p:nvPicPr>
        <p:blipFill>
          <a:blip r:embed="rId3">
            <a:alphaModFix/>
          </a:blip>
          <a:stretch>
            <a:fillRect/>
          </a:stretch>
        </p:blipFill>
        <p:spPr>
          <a:xfrm>
            <a:off x="3702450" y="192275"/>
            <a:ext cx="2483425" cy="3307226"/>
          </a:xfrm>
          <a:prstGeom prst="rect">
            <a:avLst/>
          </a:prstGeom>
          <a:noFill/>
          <a:ln>
            <a:noFill/>
          </a:ln>
        </p:spPr>
      </p:pic>
      <p:pic>
        <p:nvPicPr>
          <p:cNvPr id="176" name="Google Shape;176;p30"/>
          <p:cNvPicPr preferRelativeResize="0"/>
          <p:nvPr/>
        </p:nvPicPr>
        <p:blipFill>
          <a:blip r:embed="rId4">
            <a:alphaModFix/>
          </a:blip>
          <a:stretch>
            <a:fillRect/>
          </a:stretch>
        </p:blipFill>
        <p:spPr>
          <a:xfrm>
            <a:off x="6008725" y="837088"/>
            <a:ext cx="3090826" cy="2315674"/>
          </a:xfrm>
          <a:prstGeom prst="rect">
            <a:avLst/>
          </a:prstGeom>
          <a:noFill/>
          <a:ln>
            <a:noFill/>
          </a:ln>
        </p:spPr>
      </p:pic>
      <p:pic>
        <p:nvPicPr>
          <p:cNvPr id="177" name="Google Shape;177;p30"/>
          <p:cNvPicPr preferRelativeResize="0"/>
          <p:nvPr/>
        </p:nvPicPr>
        <p:blipFill>
          <a:blip r:embed="rId5">
            <a:alphaModFix/>
          </a:blip>
          <a:stretch>
            <a:fillRect/>
          </a:stretch>
        </p:blipFill>
        <p:spPr>
          <a:xfrm>
            <a:off x="3433250" y="3037426"/>
            <a:ext cx="4889100" cy="21060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1"/>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3800" b="0">
                <a:latin typeface="Playfair Display"/>
                <a:ea typeface="Playfair Display"/>
                <a:cs typeface="Playfair Display"/>
                <a:sym typeface="Playfair Display"/>
              </a:rPr>
              <a:t>Modern (Post-1960s)</a:t>
            </a:r>
            <a:endParaRPr sz="3800">
              <a:latin typeface="Playfair Display"/>
              <a:ea typeface="Playfair Display"/>
              <a:cs typeface="Playfair Display"/>
              <a:sym typeface="Playfair Display"/>
            </a:endParaRPr>
          </a:p>
        </p:txBody>
      </p:sp>
      <p:sp>
        <p:nvSpPr>
          <p:cNvPr id="183" name="Google Shape;183;p31"/>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
        <p:nvSpPr>
          <p:cNvPr id="184" name="Google Shape;184;p31"/>
          <p:cNvSpPr txBox="1"/>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Clr>
                <a:srgbClr val="000000"/>
              </a:buClr>
              <a:buSzPts val="1100"/>
              <a:buFont typeface="Arial"/>
              <a:buNone/>
            </a:pPr>
            <a:r>
              <a:rPr lang="en">
                <a:solidFill>
                  <a:srgbClr val="F55E61"/>
                </a:solidFill>
              </a:rPr>
              <a:t>Film 3 (Titanic)(1997)</a:t>
            </a:r>
            <a:endParaRPr>
              <a:solidFill>
                <a:srgbClr val="F55E61"/>
              </a:solidFill>
            </a:endParaRPr>
          </a:p>
          <a:p>
            <a:pPr marL="0" lvl="0" indent="0" algn="l" rtl="0">
              <a:lnSpc>
                <a:spcPct val="115000"/>
              </a:lnSpc>
              <a:spcBef>
                <a:spcPts val="0"/>
              </a:spcBef>
              <a:spcAft>
                <a:spcPts val="0"/>
              </a:spcAft>
              <a:buClr>
                <a:srgbClr val="000000"/>
              </a:buClr>
              <a:buSzPts val="1100"/>
              <a:buFont typeface="Arial"/>
              <a:buNone/>
            </a:pPr>
            <a:endParaRPr>
              <a:solidFill>
                <a:srgbClr val="F55E61"/>
              </a:solidFill>
            </a:endParaRPr>
          </a:p>
          <a:p>
            <a:pPr marL="0" lvl="0" indent="0" algn="l" rtl="0">
              <a:spcBef>
                <a:spcPts val="0"/>
              </a:spcBef>
              <a:spcAft>
                <a:spcPts val="0"/>
              </a:spcAft>
              <a:buNone/>
            </a:pPr>
            <a:endParaRPr/>
          </a:p>
        </p:txBody>
      </p:sp>
      <p:sp>
        <p:nvSpPr>
          <p:cNvPr id="190" name="Google Shape;190;p32"/>
          <p:cNvSpPr txBox="1">
            <a:spLocks noGrp="1"/>
          </p:cNvSpPr>
          <p:nvPr>
            <p:ph type="body" idx="1"/>
          </p:nvPr>
        </p:nvSpPr>
        <p:spPr>
          <a:xfrm>
            <a:off x="311700" y="1152475"/>
            <a:ext cx="5557800" cy="3416400"/>
          </a:xfrm>
          <a:prstGeom prst="rect">
            <a:avLst/>
          </a:prstGeom>
        </p:spPr>
        <p:txBody>
          <a:bodyPr spcFirstLastPara="1" wrap="square" lIns="91425" tIns="91425" rIns="91425" bIns="91425" anchor="t" anchorCtr="0">
            <a:noAutofit/>
          </a:bodyPr>
          <a:lstStyle/>
          <a:p>
            <a:pPr marL="457200" lvl="0" indent="-342900" algn="l" rtl="0">
              <a:lnSpc>
                <a:spcPct val="138000"/>
              </a:lnSpc>
              <a:spcBef>
                <a:spcPts val="0"/>
              </a:spcBef>
              <a:spcAft>
                <a:spcPts val="0"/>
              </a:spcAft>
              <a:buClr>
                <a:srgbClr val="5E696C"/>
              </a:buClr>
              <a:buSzPts val="1800"/>
              <a:buChar char="-"/>
            </a:pPr>
            <a:r>
              <a:rPr lang="en">
                <a:solidFill>
                  <a:srgbClr val="5E696C"/>
                </a:solidFill>
              </a:rPr>
              <a:t>Film begins with Rose seeing the items from the sunken titanic, recalling her memories on the titanic.</a:t>
            </a:r>
            <a:endParaRPr>
              <a:solidFill>
                <a:srgbClr val="5E696C"/>
              </a:solidFill>
            </a:endParaRPr>
          </a:p>
          <a:p>
            <a:pPr marL="457200" lvl="0" indent="-342900" algn="l" rtl="0">
              <a:lnSpc>
                <a:spcPct val="138000"/>
              </a:lnSpc>
              <a:spcBef>
                <a:spcPts val="0"/>
              </a:spcBef>
              <a:spcAft>
                <a:spcPts val="0"/>
              </a:spcAft>
              <a:buClr>
                <a:srgbClr val="5E696C"/>
              </a:buClr>
              <a:buSzPts val="1800"/>
              <a:buChar char="-"/>
            </a:pPr>
            <a:r>
              <a:rPr lang="en">
                <a:solidFill>
                  <a:srgbClr val="5E696C"/>
                </a:solidFill>
              </a:rPr>
              <a:t>Storyline begins here - Rose was forced into an engagement with Cal, a rich noble.</a:t>
            </a:r>
            <a:endParaRPr>
              <a:solidFill>
                <a:srgbClr val="5E696C"/>
              </a:solidFill>
            </a:endParaRPr>
          </a:p>
          <a:p>
            <a:pPr marL="457200" lvl="0" indent="-342900" algn="l" rtl="0">
              <a:lnSpc>
                <a:spcPct val="138000"/>
              </a:lnSpc>
              <a:spcBef>
                <a:spcPts val="0"/>
              </a:spcBef>
              <a:spcAft>
                <a:spcPts val="0"/>
              </a:spcAft>
              <a:buClr>
                <a:srgbClr val="5E696C"/>
              </a:buClr>
              <a:buSzPts val="1800"/>
              <a:buChar char="-"/>
            </a:pPr>
            <a:r>
              <a:rPr lang="en">
                <a:solidFill>
                  <a:srgbClr val="5E696C"/>
                </a:solidFill>
              </a:rPr>
              <a:t>Rose attempts to suicide, meets Jack, and saves her.</a:t>
            </a:r>
            <a:endParaRPr>
              <a:solidFill>
                <a:srgbClr val="5E696C"/>
              </a:solidFill>
            </a:endParaRPr>
          </a:p>
          <a:p>
            <a:pPr marL="457200" lvl="0" indent="-342900" algn="l" rtl="0">
              <a:lnSpc>
                <a:spcPct val="138000"/>
              </a:lnSpc>
              <a:spcBef>
                <a:spcPts val="0"/>
              </a:spcBef>
              <a:spcAft>
                <a:spcPts val="0"/>
              </a:spcAft>
              <a:buClr>
                <a:srgbClr val="5E696C"/>
              </a:buClr>
              <a:buSzPts val="1800"/>
              <a:buChar char="-"/>
            </a:pPr>
            <a:r>
              <a:rPr lang="en">
                <a:solidFill>
                  <a:srgbClr val="5E696C"/>
                </a:solidFill>
              </a:rPr>
              <a:t>Rose models for Jack’s paintings, and even slept a night together.</a:t>
            </a:r>
            <a:endParaRPr>
              <a:solidFill>
                <a:srgbClr val="5E696C"/>
              </a:solidFill>
            </a:endParaRPr>
          </a:p>
          <a:p>
            <a:pPr marL="0" lvl="0" indent="0" algn="l" rtl="0">
              <a:spcBef>
                <a:spcPts val="0"/>
              </a:spcBef>
              <a:spcAft>
                <a:spcPts val="0"/>
              </a:spcAft>
              <a:buClr>
                <a:srgbClr val="000000"/>
              </a:buClr>
              <a:buSzPts val="1100"/>
              <a:buFont typeface="Arial"/>
              <a:buNone/>
            </a:pPr>
            <a:endParaRPr>
              <a:solidFill>
                <a:srgbClr val="5E696C"/>
              </a:solidFill>
            </a:endParaRPr>
          </a:p>
          <a:p>
            <a:pPr marL="0" lvl="0" indent="0" algn="l" rtl="0">
              <a:spcBef>
                <a:spcPts val="0"/>
              </a:spcBef>
              <a:spcAft>
                <a:spcPts val="1600"/>
              </a:spcAft>
              <a:buNone/>
            </a:pPr>
            <a:endParaRPr/>
          </a:p>
        </p:txBody>
      </p:sp>
      <p:pic>
        <p:nvPicPr>
          <p:cNvPr id="191" name="Google Shape;191;p32"/>
          <p:cNvPicPr preferRelativeResize="0"/>
          <p:nvPr/>
        </p:nvPicPr>
        <p:blipFill>
          <a:blip r:embed="rId3">
            <a:alphaModFix/>
          </a:blip>
          <a:stretch>
            <a:fillRect/>
          </a:stretch>
        </p:blipFill>
        <p:spPr>
          <a:xfrm>
            <a:off x="6083050" y="688450"/>
            <a:ext cx="2868734" cy="4254499"/>
          </a:xfrm>
          <a:prstGeom prst="rect">
            <a:avLst/>
          </a:prstGeom>
          <a:noFill/>
          <a:ln>
            <a:noFill/>
          </a:ln>
        </p:spPr>
      </p:pic>
      <p:sp>
        <p:nvSpPr>
          <p:cNvPr id="192" name="Google Shape;192;p32"/>
          <p:cNvSpPr txBox="1"/>
          <p:nvPr/>
        </p:nvSpPr>
        <p:spPr>
          <a:xfrm>
            <a:off x="6242225" y="27765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3"/>
          <p:cNvSpPr txBox="1">
            <a:spLocks noGrp="1"/>
          </p:cNvSpPr>
          <p:nvPr>
            <p:ph type="body" idx="1"/>
          </p:nvPr>
        </p:nvSpPr>
        <p:spPr>
          <a:xfrm>
            <a:off x="311700" y="528775"/>
            <a:ext cx="8520600" cy="4040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Cal despises Jack for his social class and forbids Rose from seeing him. </a:t>
            </a:r>
            <a:endParaRPr/>
          </a:p>
          <a:p>
            <a:pPr marL="457200" lvl="0" indent="-342900" algn="l" rtl="0">
              <a:spcBef>
                <a:spcPts val="0"/>
              </a:spcBef>
              <a:spcAft>
                <a:spcPts val="0"/>
              </a:spcAft>
              <a:buSzPts val="1800"/>
              <a:buChar char="-"/>
            </a:pPr>
            <a:r>
              <a:rPr lang="en"/>
              <a:t>Rose breaks up with Jack, but realizes she’s fully in love with him. </a:t>
            </a:r>
            <a:endParaRPr/>
          </a:p>
          <a:p>
            <a:pPr marL="457200" lvl="0" indent="-342900" algn="l" rtl="0">
              <a:spcBef>
                <a:spcPts val="0"/>
              </a:spcBef>
              <a:spcAft>
                <a:spcPts val="0"/>
              </a:spcAft>
              <a:buSzPts val="1800"/>
              <a:buChar char="-"/>
            </a:pPr>
            <a:r>
              <a:rPr lang="en"/>
              <a:t>Tensions between the 3 continue to rise despite the oncoming danger.</a:t>
            </a:r>
            <a:endParaRPr/>
          </a:p>
          <a:p>
            <a:pPr marL="457200" lvl="0" indent="-342900" algn="l" rtl="0">
              <a:spcBef>
                <a:spcPts val="0"/>
              </a:spcBef>
              <a:spcAft>
                <a:spcPts val="0"/>
              </a:spcAft>
              <a:buSzPts val="1800"/>
              <a:buChar char="-"/>
            </a:pPr>
            <a:r>
              <a:rPr lang="en"/>
              <a:t>Rose resolves that she will stick </a:t>
            </a:r>
            <a:endParaRPr/>
          </a:p>
          <a:p>
            <a:pPr marL="457200" lvl="0" indent="-342900" algn="l" rtl="0">
              <a:spcBef>
                <a:spcPts val="0"/>
              </a:spcBef>
              <a:spcAft>
                <a:spcPts val="0"/>
              </a:spcAft>
              <a:buSzPts val="1800"/>
              <a:buChar char="-"/>
            </a:pPr>
            <a:r>
              <a:rPr lang="en"/>
              <a:t>As the Titanic starts to sink, Jack sacrifices his life for Rose’s safety, and embraces their time together. Rose even took up his last name, Dawson. </a:t>
            </a:r>
            <a:endParaRPr/>
          </a:p>
          <a:p>
            <a:pPr marL="457200" lvl="0" indent="-342900" algn="l" rtl="0">
              <a:spcBef>
                <a:spcPts val="0"/>
              </a:spcBef>
              <a:spcAft>
                <a:spcPts val="0"/>
              </a:spcAft>
              <a:buSzPts val="1800"/>
              <a:buChar char="-"/>
            </a:pPr>
            <a:r>
              <a:rPr lang="en"/>
              <a:t>In memory of Jack, Rose threws the treasured memories back into the ocean. </a:t>
            </a:r>
            <a:endParaRPr/>
          </a:p>
          <a:p>
            <a:pPr marL="457200" lvl="0" indent="-342900" algn="l" rtl="0">
              <a:spcBef>
                <a:spcPts val="0"/>
              </a:spcBef>
              <a:spcAft>
                <a:spcPts val="0"/>
              </a:spcAft>
              <a:buSzPts val="1800"/>
              <a:buChar char="-"/>
            </a:pPr>
            <a:r>
              <a:rPr lang="en"/>
              <a:t>An alternative reality ending scene saw Jack and Rose dancing and living a happy ending on the titanic.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Clr>
                <a:srgbClr val="000000"/>
              </a:buClr>
              <a:buSzPts val="1100"/>
              <a:buFont typeface="Arial"/>
              <a:buNone/>
            </a:pPr>
            <a:r>
              <a:rPr lang="en">
                <a:solidFill>
                  <a:srgbClr val="F55E61"/>
                </a:solidFill>
              </a:rPr>
              <a:t>Stylistics conventions</a:t>
            </a:r>
            <a:endParaRPr>
              <a:solidFill>
                <a:srgbClr val="F55E61"/>
              </a:solidFill>
            </a:endParaRPr>
          </a:p>
          <a:p>
            <a:pPr marL="0" lvl="0" indent="0" algn="l" rtl="0">
              <a:spcBef>
                <a:spcPts val="0"/>
              </a:spcBef>
              <a:spcAft>
                <a:spcPts val="0"/>
              </a:spcAft>
              <a:buNone/>
            </a:pPr>
            <a:endParaRPr/>
          </a:p>
        </p:txBody>
      </p:sp>
      <p:sp>
        <p:nvSpPr>
          <p:cNvPr id="203" name="Google Shape;203;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38000"/>
              </a:lnSpc>
              <a:spcBef>
                <a:spcPts val="0"/>
              </a:spcBef>
              <a:spcAft>
                <a:spcPts val="0"/>
              </a:spcAft>
              <a:buClr>
                <a:srgbClr val="5E696C"/>
              </a:buClr>
              <a:buSzPts val="1800"/>
              <a:buChar char="-"/>
            </a:pPr>
            <a:r>
              <a:rPr lang="en">
                <a:solidFill>
                  <a:srgbClr val="5E696C"/>
                </a:solidFill>
              </a:rPr>
              <a:t>Start from the memories</a:t>
            </a:r>
            <a:endParaRPr>
              <a:solidFill>
                <a:srgbClr val="5E696C"/>
              </a:solidFill>
            </a:endParaRPr>
          </a:p>
          <a:p>
            <a:pPr marL="457200" lvl="0" indent="-342900" algn="l" rtl="0">
              <a:lnSpc>
                <a:spcPct val="138000"/>
              </a:lnSpc>
              <a:spcBef>
                <a:spcPts val="0"/>
              </a:spcBef>
              <a:spcAft>
                <a:spcPts val="0"/>
              </a:spcAft>
              <a:buClr>
                <a:srgbClr val="5E696C"/>
              </a:buClr>
              <a:buSzPts val="1800"/>
              <a:buChar char="-"/>
            </a:pPr>
            <a:r>
              <a:rPr lang="en">
                <a:solidFill>
                  <a:srgbClr val="5E696C"/>
                </a:solidFill>
              </a:rPr>
              <a:t>Shot from the ocean</a:t>
            </a:r>
            <a:endParaRPr>
              <a:solidFill>
                <a:srgbClr val="5E696C"/>
              </a:solidFill>
            </a:endParaRPr>
          </a:p>
          <a:p>
            <a:pPr marL="457200" lvl="0" indent="-342900" algn="l" rtl="0">
              <a:lnSpc>
                <a:spcPct val="138000"/>
              </a:lnSpc>
              <a:spcBef>
                <a:spcPts val="0"/>
              </a:spcBef>
              <a:spcAft>
                <a:spcPts val="0"/>
              </a:spcAft>
              <a:buClr>
                <a:srgbClr val="5E696C"/>
              </a:buClr>
              <a:buSzPts val="1800"/>
              <a:buChar char="-"/>
            </a:pPr>
            <a:r>
              <a:rPr lang="en">
                <a:solidFill>
                  <a:srgbClr val="5E696C"/>
                </a:solidFill>
              </a:rPr>
              <a:t>Contrast of camera filming </a:t>
            </a:r>
            <a:endParaRPr>
              <a:solidFill>
                <a:srgbClr val="5E696C"/>
              </a:solidFill>
            </a:endParaRPr>
          </a:p>
          <a:p>
            <a:pPr marL="0" lvl="0" indent="0" algn="l" rtl="0">
              <a:spcBef>
                <a:spcPts val="1600"/>
              </a:spcBef>
              <a:spcAft>
                <a:spcPts val="0"/>
              </a:spcAft>
              <a:buNone/>
            </a:pPr>
            <a:endParaRPr>
              <a:solidFill>
                <a:srgbClr val="5E696C"/>
              </a:solidFill>
            </a:endParaRPr>
          </a:p>
          <a:p>
            <a:pPr marL="0" lvl="0" indent="0" algn="l" rtl="0">
              <a:spcBef>
                <a:spcPts val="0"/>
              </a:spcBef>
              <a:spcAft>
                <a:spcPts val="0"/>
              </a:spcAft>
              <a:buClr>
                <a:srgbClr val="000000"/>
              </a:buClr>
              <a:buSzPts val="1100"/>
              <a:buFont typeface="Arial"/>
              <a:buNone/>
            </a:pPr>
            <a:endParaRPr sz="3200" b="1">
              <a:solidFill>
                <a:srgbClr val="F55E61"/>
              </a:solidFill>
              <a:latin typeface="Playfair Display"/>
              <a:ea typeface="Playfair Display"/>
              <a:cs typeface="Playfair Display"/>
              <a:sym typeface="Playfair Display"/>
            </a:endParaRPr>
          </a:p>
          <a:p>
            <a:pPr marL="0" lvl="0" indent="0" algn="l" rtl="0">
              <a:spcBef>
                <a:spcPts val="0"/>
              </a:spcBef>
              <a:spcAft>
                <a:spcPts val="160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solidFill>
                  <a:srgbClr val="F55E61"/>
                </a:solidFill>
              </a:rPr>
              <a:t>Iconography</a:t>
            </a:r>
            <a:endParaRPr>
              <a:solidFill>
                <a:srgbClr val="F55E61"/>
              </a:solidFill>
            </a:endParaRPr>
          </a:p>
          <a:p>
            <a:pPr marL="0" lvl="0" indent="0" algn="l" rtl="0">
              <a:spcBef>
                <a:spcPts val="0"/>
              </a:spcBef>
              <a:spcAft>
                <a:spcPts val="0"/>
              </a:spcAft>
              <a:buNone/>
            </a:pPr>
            <a:endParaRPr/>
          </a:p>
        </p:txBody>
      </p:sp>
      <p:sp>
        <p:nvSpPr>
          <p:cNvPr id="209" name="Google Shape;209;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38000"/>
              </a:lnSpc>
              <a:spcBef>
                <a:spcPts val="0"/>
              </a:spcBef>
              <a:spcAft>
                <a:spcPts val="0"/>
              </a:spcAft>
              <a:buSzPts val="1800"/>
              <a:buChar char="-"/>
            </a:pPr>
            <a:r>
              <a:rPr lang="en"/>
              <a:t>Complicated relationship</a:t>
            </a:r>
            <a:endParaRPr/>
          </a:p>
          <a:p>
            <a:pPr marL="914400" lvl="1" indent="-342900" algn="l" rtl="0">
              <a:lnSpc>
                <a:spcPct val="138000"/>
              </a:lnSpc>
              <a:spcBef>
                <a:spcPts val="0"/>
              </a:spcBef>
              <a:spcAft>
                <a:spcPts val="0"/>
              </a:spcAft>
              <a:buSzPts val="1800"/>
              <a:buChar char="-"/>
            </a:pPr>
            <a:r>
              <a:rPr lang="en" sz="1800"/>
              <a:t>Rose was doubting her relationship with her Fiance, Caledon. But later, it was Jack that gave her the happiness.</a:t>
            </a:r>
            <a:endParaRPr sz="1800"/>
          </a:p>
          <a:p>
            <a:pPr marL="457200" lvl="0" indent="-342900" algn="l" rtl="0">
              <a:lnSpc>
                <a:spcPct val="138000"/>
              </a:lnSpc>
              <a:spcBef>
                <a:spcPts val="0"/>
              </a:spcBef>
              <a:spcAft>
                <a:spcPts val="0"/>
              </a:spcAft>
              <a:buSzPts val="1800"/>
              <a:buChar char="-"/>
            </a:pPr>
            <a:r>
              <a:rPr lang="en"/>
              <a:t>Different in social class</a:t>
            </a:r>
            <a:endParaRPr/>
          </a:p>
          <a:p>
            <a:pPr marL="914400" lvl="1" indent="-317500" algn="l" rtl="0">
              <a:lnSpc>
                <a:spcPct val="138000"/>
              </a:lnSpc>
              <a:spcBef>
                <a:spcPts val="0"/>
              </a:spcBef>
              <a:spcAft>
                <a:spcPts val="0"/>
              </a:spcAft>
              <a:buSzPts val="1400"/>
              <a:buChar char="-"/>
            </a:pPr>
            <a:r>
              <a:rPr lang="en" sz="1800"/>
              <a:t>Rose is from a noble family, while Jack is a lowerclassmen trying to go to America</a:t>
            </a:r>
            <a:r>
              <a:rPr lang="en"/>
              <a:t> </a:t>
            </a:r>
            <a:endParaRPr/>
          </a:p>
          <a:p>
            <a:pPr marL="0" lvl="0" indent="0" algn="l" rtl="0">
              <a:spcBef>
                <a:spcPts val="0"/>
              </a:spcBef>
              <a:spcAft>
                <a:spcPts val="0"/>
              </a:spcAft>
              <a:buClr>
                <a:srgbClr val="000000"/>
              </a:buClr>
              <a:buSzPts val="1100"/>
              <a:buFont typeface="Arial"/>
              <a:buNone/>
            </a:pPr>
            <a:endParaRPr>
              <a:solidFill>
                <a:srgbClr val="5E5E5E"/>
              </a:solidFill>
              <a:highlight>
                <a:srgbClr val="FFFFFF"/>
              </a:highlight>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6"/>
          <p:cNvSpPr txBox="1">
            <a:spLocks noGrp="1"/>
          </p:cNvSpPr>
          <p:nvPr>
            <p:ph type="body" idx="1"/>
          </p:nvPr>
        </p:nvSpPr>
        <p:spPr>
          <a:xfrm>
            <a:off x="311700" y="365325"/>
            <a:ext cx="8520600" cy="4203600"/>
          </a:xfrm>
          <a:prstGeom prst="rect">
            <a:avLst/>
          </a:prstGeom>
        </p:spPr>
        <p:txBody>
          <a:bodyPr spcFirstLastPara="1" wrap="square" lIns="91425" tIns="91425" rIns="91425" bIns="91425" anchor="t" anchorCtr="0">
            <a:noAutofit/>
          </a:bodyPr>
          <a:lstStyle/>
          <a:p>
            <a:pPr marL="457200" lvl="0" indent="-342900" algn="l" rtl="0">
              <a:lnSpc>
                <a:spcPct val="138000"/>
              </a:lnSpc>
              <a:spcBef>
                <a:spcPts val="0"/>
              </a:spcBef>
              <a:spcAft>
                <a:spcPts val="0"/>
              </a:spcAft>
              <a:buSzPts val="1800"/>
              <a:buChar char="-"/>
            </a:pPr>
            <a:r>
              <a:rPr lang="en"/>
              <a:t>An object pass through the hold film</a:t>
            </a:r>
            <a:endParaRPr/>
          </a:p>
          <a:p>
            <a:pPr marL="914400" lvl="1" indent="-342900" algn="l" rtl="0">
              <a:lnSpc>
                <a:spcPct val="138000"/>
              </a:lnSpc>
              <a:spcBef>
                <a:spcPts val="0"/>
              </a:spcBef>
              <a:spcAft>
                <a:spcPts val="0"/>
              </a:spcAft>
              <a:buSzPts val="1800"/>
              <a:buChar char="-"/>
            </a:pPr>
            <a:r>
              <a:rPr lang="en" sz="1800"/>
              <a:t>The necklace was given to Rose that were important throughout the film</a:t>
            </a:r>
            <a:endParaRPr sz="1800"/>
          </a:p>
          <a:p>
            <a:pPr marL="457200" lvl="0" indent="-342900" algn="l" rtl="0">
              <a:lnSpc>
                <a:spcPct val="138000"/>
              </a:lnSpc>
              <a:spcBef>
                <a:spcPts val="0"/>
              </a:spcBef>
              <a:spcAft>
                <a:spcPts val="0"/>
              </a:spcAft>
              <a:buSzPts val="1800"/>
              <a:buChar char="-"/>
            </a:pPr>
            <a:r>
              <a:rPr lang="en"/>
              <a:t>Sacrifice</a:t>
            </a:r>
            <a:endParaRPr/>
          </a:p>
          <a:p>
            <a:pPr marL="914400" lvl="1" indent="-342900" algn="l" rtl="0">
              <a:lnSpc>
                <a:spcPct val="138000"/>
              </a:lnSpc>
              <a:spcBef>
                <a:spcPts val="0"/>
              </a:spcBef>
              <a:spcAft>
                <a:spcPts val="0"/>
              </a:spcAft>
              <a:buSzPts val="1800"/>
              <a:buChar char="-"/>
            </a:pPr>
            <a:r>
              <a:rPr lang="en" sz="1800"/>
              <a:t>Jack sacrifice himself so the plank that Rose was also on won’t sink into the sea because of their weight.</a:t>
            </a:r>
            <a:endParaRPr sz="1800"/>
          </a:p>
          <a:p>
            <a:pPr marL="457200" marR="0" lvl="0" indent="-342900" algn="l" rtl="0">
              <a:lnSpc>
                <a:spcPct val="138000"/>
              </a:lnSpc>
              <a:spcBef>
                <a:spcPts val="0"/>
              </a:spcBef>
              <a:spcAft>
                <a:spcPts val="0"/>
              </a:spcAft>
              <a:buClr>
                <a:schemeClr val="dk2"/>
              </a:buClr>
              <a:buSzPts val="1800"/>
              <a:buFont typeface="Lato"/>
              <a:buChar char="-"/>
            </a:pP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7"/>
          <p:cNvSpPr txBox="1">
            <a:spLocks noGrp="1"/>
          </p:cNvSpPr>
          <p:nvPr>
            <p:ph type="title"/>
          </p:nvPr>
        </p:nvSpPr>
        <p:spPr>
          <a:xfrm>
            <a:off x="311700" y="1935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Film 4 (About time)(2013)</a:t>
            </a:r>
            <a:endParaRPr/>
          </a:p>
        </p:txBody>
      </p:sp>
      <p:sp>
        <p:nvSpPr>
          <p:cNvPr id="220" name="Google Shape;220;p37"/>
          <p:cNvSpPr txBox="1">
            <a:spLocks noGrp="1"/>
          </p:cNvSpPr>
          <p:nvPr>
            <p:ph type="body" idx="1"/>
          </p:nvPr>
        </p:nvSpPr>
        <p:spPr>
          <a:xfrm>
            <a:off x="311700" y="1063500"/>
            <a:ext cx="6029100" cy="3794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This is the love story about main actor (Tim) who have the time travel ability to changing history. However he do not have the ability to change the destiny of a person life and death. Tim aim to find girlfriend by using the special  talent, this is his mothership.</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221" name="Google Shape;221;p37"/>
          <p:cNvPicPr preferRelativeResize="0"/>
          <p:nvPr/>
        </p:nvPicPr>
        <p:blipFill>
          <a:blip r:embed="rId3">
            <a:alphaModFix/>
          </a:blip>
          <a:stretch>
            <a:fillRect/>
          </a:stretch>
        </p:blipFill>
        <p:spPr>
          <a:xfrm>
            <a:off x="6430025" y="193550"/>
            <a:ext cx="2561000" cy="37941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8"/>
          <p:cNvSpPr txBox="1">
            <a:spLocks noGrp="1"/>
          </p:cNvSpPr>
          <p:nvPr>
            <p:ph type="title"/>
          </p:nvPr>
        </p:nvSpPr>
        <p:spPr>
          <a:xfrm>
            <a:off x="422250" y="228700"/>
            <a:ext cx="7688700" cy="615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a:t>Narrative conventions</a:t>
            </a:r>
            <a:endParaRPr/>
          </a:p>
        </p:txBody>
      </p:sp>
      <p:sp>
        <p:nvSpPr>
          <p:cNvPr id="227" name="Google Shape;227;p38"/>
          <p:cNvSpPr txBox="1">
            <a:spLocks noGrp="1"/>
          </p:cNvSpPr>
          <p:nvPr>
            <p:ph type="body" idx="1"/>
          </p:nvPr>
        </p:nvSpPr>
        <p:spPr>
          <a:xfrm>
            <a:off x="389700" y="843700"/>
            <a:ext cx="4717800" cy="38163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Sex scene</a:t>
            </a:r>
            <a:endParaRPr/>
          </a:p>
          <a:p>
            <a:pPr marL="914400" lvl="1" indent="-317500" algn="l" rtl="0">
              <a:spcBef>
                <a:spcPts val="0"/>
              </a:spcBef>
              <a:spcAft>
                <a:spcPts val="0"/>
              </a:spcAft>
              <a:buSzPts val="1400"/>
              <a:buChar char="-"/>
            </a:pPr>
            <a:r>
              <a:rPr lang="en" sz="1800"/>
              <a:t>Tim trying to give the best sexual experiences to Mary, so he uses his ability to continuously travel back in time.</a:t>
            </a:r>
            <a:endParaRPr sz="1800"/>
          </a:p>
          <a:p>
            <a:pPr marL="457200" lvl="0" indent="-342900" algn="l" rtl="0">
              <a:spcBef>
                <a:spcPts val="0"/>
              </a:spcBef>
              <a:spcAft>
                <a:spcPts val="0"/>
              </a:spcAft>
              <a:buSzPts val="1800"/>
              <a:buChar char="-"/>
            </a:pPr>
            <a:r>
              <a:rPr lang="en"/>
              <a:t>Time traveling</a:t>
            </a:r>
            <a:endParaRPr/>
          </a:p>
          <a:p>
            <a:pPr marL="914400" lvl="1" indent="-342900" algn="l" rtl="0">
              <a:spcBef>
                <a:spcPts val="0"/>
              </a:spcBef>
              <a:spcAft>
                <a:spcPts val="0"/>
              </a:spcAft>
              <a:buSzPts val="1800"/>
              <a:buChar char="-"/>
            </a:pPr>
            <a:r>
              <a:rPr lang="en" sz="1800"/>
              <a:t>The use of time traveling by Tim to fix his mistakes was seen throughout the movie, especially his romantic relationship with Mary</a:t>
            </a:r>
            <a:endParaRPr sz="1800"/>
          </a:p>
        </p:txBody>
      </p:sp>
      <p:pic>
        <p:nvPicPr>
          <p:cNvPr id="228" name="Google Shape;228;p38"/>
          <p:cNvPicPr preferRelativeResize="0"/>
          <p:nvPr/>
        </p:nvPicPr>
        <p:blipFill>
          <a:blip r:embed="rId3">
            <a:alphaModFix/>
          </a:blip>
          <a:stretch>
            <a:fillRect/>
          </a:stretch>
        </p:blipFill>
        <p:spPr>
          <a:xfrm>
            <a:off x="5107625" y="1324812"/>
            <a:ext cx="3465200" cy="24938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387750" y="270825"/>
            <a:ext cx="8520600" cy="6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a:t>Stylistics conventions</a:t>
            </a:r>
            <a:endParaRPr/>
          </a:p>
        </p:txBody>
      </p:sp>
      <p:sp>
        <p:nvSpPr>
          <p:cNvPr id="234" name="Google Shape;234;p39"/>
          <p:cNvSpPr txBox="1">
            <a:spLocks noGrp="1"/>
          </p:cNvSpPr>
          <p:nvPr>
            <p:ph type="body" idx="1"/>
          </p:nvPr>
        </p:nvSpPr>
        <p:spPr>
          <a:xfrm>
            <a:off x="311700" y="1063500"/>
            <a:ext cx="8520600" cy="3955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Repetition (</a:t>
            </a:r>
            <a:r>
              <a:rPr lang="en">
                <a:highlight>
                  <a:srgbClr val="FFFFFF"/>
                </a:highlight>
                <a:latin typeface="Arial"/>
                <a:ea typeface="Arial"/>
                <a:cs typeface="Arial"/>
                <a:sym typeface="Arial"/>
              </a:rPr>
              <a:t>Time-travel</a:t>
            </a:r>
            <a:r>
              <a:rPr lang="en"/>
              <a:t>) </a:t>
            </a:r>
            <a:endParaRPr/>
          </a:p>
          <a:p>
            <a:pPr marL="457200" lvl="0" indent="0" algn="l" rtl="0">
              <a:spcBef>
                <a:spcPts val="1600"/>
              </a:spcBef>
              <a:spcAft>
                <a:spcPts val="0"/>
              </a:spcAft>
              <a:buNone/>
            </a:pPr>
            <a:r>
              <a:rPr lang="en"/>
              <a:t>Tim travel in time for Family Mary and </a:t>
            </a:r>
            <a:r>
              <a:rPr lang="en">
                <a:highlight>
                  <a:schemeClr val="lt1"/>
                </a:highlight>
                <a:latin typeface="Arial"/>
                <a:ea typeface="Arial"/>
                <a:cs typeface="Arial"/>
                <a:sym typeface="Arial"/>
              </a:rPr>
              <a:t>Charlotte and tim is trying to changing  the history</a:t>
            </a:r>
            <a:r>
              <a:rPr lang="en" sz="1050">
                <a:solidFill>
                  <a:srgbClr val="222222"/>
                </a:solidFill>
                <a:highlight>
                  <a:schemeClr val="lt1"/>
                </a:highlight>
                <a:latin typeface="Arial"/>
                <a:ea typeface="Arial"/>
                <a:cs typeface="Arial"/>
                <a:sym typeface="Arial"/>
              </a:rPr>
              <a:t> </a:t>
            </a:r>
            <a:endParaRPr sz="1050">
              <a:solidFill>
                <a:srgbClr val="222222"/>
              </a:solidFill>
              <a:highlight>
                <a:schemeClr val="lt1"/>
              </a:highlight>
              <a:latin typeface="Arial"/>
              <a:ea typeface="Arial"/>
              <a:cs typeface="Arial"/>
              <a:sym typeface="Arial"/>
            </a:endParaRPr>
          </a:p>
          <a:p>
            <a:pPr marL="457200" lvl="0" indent="-342900" algn="l" rtl="0">
              <a:spcBef>
                <a:spcPts val="1600"/>
              </a:spcBef>
              <a:spcAft>
                <a:spcPts val="0"/>
              </a:spcAft>
              <a:buSzPts val="1800"/>
              <a:buAutoNum type="arabicPeriod"/>
            </a:pPr>
            <a:r>
              <a:rPr lang="en"/>
              <a:t>The beginning corresponds with the ending </a:t>
            </a:r>
            <a:endParaRPr sz="1050">
              <a:solidFill>
                <a:srgbClr val="222222"/>
              </a:solidFill>
              <a:highlight>
                <a:schemeClr val="lt1"/>
              </a:highlight>
              <a:latin typeface="Arial"/>
              <a:ea typeface="Arial"/>
              <a:cs typeface="Arial"/>
              <a:sym typeface="Arial"/>
            </a:endParaRPr>
          </a:p>
          <a:p>
            <a:pPr marL="457200" lvl="0" indent="0" algn="l" rtl="0">
              <a:spcBef>
                <a:spcPts val="1600"/>
              </a:spcBef>
              <a:spcAft>
                <a:spcPts val="1600"/>
              </a:spcAft>
              <a:buNone/>
            </a:pPr>
            <a:r>
              <a:rPr lang="en"/>
              <a:t>The first time Tim travel in time and the last Kiss between him and his father  </a:t>
            </a:r>
            <a:br>
              <a:rPr lang="en"/>
            </a:b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0"/>
          <p:cNvSpPr txBox="1">
            <a:spLocks noGrp="1"/>
          </p:cNvSpPr>
          <p:nvPr>
            <p:ph type="title"/>
          </p:nvPr>
        </p:nvSpPr>
        <p:spPr>
          <a:xfrm>
            <a:off x="302750" y="91475"/>
            <a:ext cx="7688700" cy="53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a:t>Iconography</a:t>
            </a:r>
            <a:endParaRPr/>
          </a:p>
        </p:txBody>
      </p:sp>
      <p:sp>
        <p:nvSpPr>
          <p:cNvPr id="240" name="Google Shape;240;p40"/>
          <p:cNvSpPr txBox="1">
            <a:spLocks noGrp="1"/>
          </p:cNvSpPr>
          <p:nvPr>
            <p:ph type="body" idx="1"/>
          </p:nvPr>
        </p:nvSpPr>
        <p:spPr>
          <a:xfrm>
            <a:off x="302750" y="945000"/>
            <a:ext cx="5592000" cy="37470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AutoNum type="arabicPeriod"/>
            </a:pPr>
            <a:r>
              <a:rPr lang="en" sz="1600" dirty="0"/>
              <a:t>Love triangle (Tim, Mary and Charlotte)</a:t>
            </a:r>
            <a:endParaRPr sz="1600" dirty="0"/>
          </a:p>
          <a:p>
            <a:pPr marL="457200" lvl="0" indent="-330200" algn="l" rtl="0">
              <a:lnSpc>
                <a:spcPct val="150000"/>
              </a:lnSpc>
              <a:spcBef>
                <a:spcPts val="0"/>
              </a:spcBef>
              <a:spcAft>
                <a:spcPts val="0"/>
              </a:spcAft>
              <a:buSzPts val="1600"/>
              <a:buAutoNum type="arabicPeriod"/>
            </a:pPr>
            <a:r>
              <a:rPr lang="en" sz="1600" dirty="0"/>
              <a:t>Mary and Tim Wedding</a:t>
            </a:r>
            <a:endParaRPr sz="1600" dirty="0"/>
          </a:p>
          <a:p>
            <a:pPr marL="457200" lvl="0" indent="-330200" algn="l" rtl="0">
              <a:lnSpc>
                <a:spcPct val="150000"/>
              </a:lnSpc>
              <a:spcBef>
                <a:spcPts val="0"/>
              </a:spcBef>
              <a:spcAft>
                <a:spcPts val="0"/>
              </a:spcAft>
              <a:buSzPts val="1600"/>
              <a:buAutoNum type="arabicPeriod"/>
            </a:pPr>
            <a:r>
              <a:rPr lang="en" sz="1600" dirty="0"/>
              <a:t>Family (Home)</a:t>
            </a:r>
            <a:endParaRPr sz="1600" dirty="0"/>
          </a:p>
          <a:p>
            <a:pPr marL="457200" lvl="0" indent="-330200" algn="l" rtl="0">
              <a:lnSpc>
                <a:spcPct val="150000"/>
              </a:lnSpc>
              <a:spcBef>
                <a:spcPts val="0"/>
              </a:spcBef>
              <a:spcAft>
                <a:spcPts val="0"/>
              </a:spcAft>
              <a:buSzPts val="1600"/>
              <a:buAutoNum type="arabicPeriod"/>
            </a:pPr>
            <a:r>
              <a:rPr lang="en" sz="1600"/>
              <a:t>Sexual scene and Kiss </a:t>
            </a:r>
            <a:endParaRPr sz="1600" dirty="0"/>
          </a:p>
          <a:p>
            <a:pPr marL="457200" lvl="0" indent="-330200" algn="l" rtl="0">
              <a:lnSpc>
                <a:spcPct val="150000"/>
              </a:lnSpc>
              <a:spcBef>
                <a:spcPts val="0"/>
              </a:spcBef>
              <a:spcAft>
                <a:spcPts val="0"/>
              </a:spcAft>
              <a:buSzPts val="1600"/>
              <a:buAutoNum type="arabicPeriod"/>
            </a:pPr>
            <a:r>
              <a:rPr lang="en" sz="1600" dirty="0"/>
              <a:t>Kids </a:t>
            </a:r>
            <a:endParaRPr sz="1600" dirty="0"/>
          </a:p>
          <a:p>
            <a:pPr marL="457200" lvl="0" indent="-330200" algn="l" rtl="0">
              <a:lnSpc>
                <a:spcPct val="150000"/>
              </a:lnSpc>
              <a:spcBef>
                <a:spcPts val="0"/>
              </a:spcBef>
              <a:spcAft>
                <a:spcPts val="1600"/>
              </a:spcAft>
              <a:buSzPts val="1600"/>
              <a:buAutoNum type="arabicPeriod"/>
            </a:pPr>
            <a:r>
              <a:rPr lang="en" sz="1600" dirty="0"/>
              <a:t>Sacrifice (Time)</a:t>
            </a:r>
            <a:endParaRPr sz="1600" dirty="0"/>
          </a:p>
        </p:txBody>
      </p:sp>
      <p:pic>
        <p:nvPicPr>
          <p:cNvPr id="241" name="Google Shape;241;p40"/>
          <p:cNvPicPr preferRelativeResize="0"/>
          <p:nvPr/>
        </p:nvPicPr>
        <p:blipFill>
          <a:blip r:embed="rId3">
            <a:alphaModFix/>
          </a:blip>
          <a:stretch>
            <a:fillRect/>
          </a:stretch>
        </p:blipFill>
        <p:spPr>
          <a:xfrm>
            <a:off x="6243412" y="1735637"/>
            <a:ext cx="2750475" cy="1513200"/>
          </a:xfrm>
          <a:prstGeom prst="rect">
            <a:avLst/>
          </a:prstGeom>
          <a:noFill/>
          <a:ln>
            <a:noFill/>
          </a:ln>
        </p:spPr>
      </p:pic>
      <p:pic>
        <p:nvPicPr>
          <p:cNvPr id="242" name="Google Shape;242;p40"/>
          <p:cNvPicPr preferRelativeResize="0"/>
          <p:nvPr/>
        </p:nvPicPr>
        <p:blipFill rotWithShape="1">
          <a:blip r:embed="rId4">
            <a:alphaModFix/>
          </a:blip>
          <a:srcRect b="6041"/>
          <a:stretch/>
        </p:blipFill>
        <p:spPr>
          <a:xfrm>
            <a:off x="4267725" y="3372725"/>
            <a:ext cx="2365600" cy="1628763"/>
          </a:xfrm>
          <a:prstGeom prst="rect">
            <a:avLst/>
          </a:prstGeom>
          <a:noFill/>
          <a:ln>
            <a:noFill/>
          </a:ln>
        </p:spPr>
      </p:pic>
      <p:pic>
        <p:nvPicPr>
          <p:cNvPr id="243" name="Google Shape;243;p40"/>
          <p:cNvPicPr preferRelativeResize="0"/>
          <p:nvPr/>
        </p:nvPicPr>
        <p:blipFill rotWithShape="1">
          <a:blip r:embed="rId5">
            <a:alphaModFix/>
          </a:blip>
          <a:srcRect l="2676" b="5517"/>
          <a:stretch/>
        </p:blipFill>
        <p:spPr>
          <a:xfrm>
            <a:off x="3400851" y="1528112"/>
            <a:ext cx="2717849" cy="1720700"/>
          </a:xfrm>
          <a:prstGeom prst="rect">
            <a:avLst/>
          </a:prstGeom>
          <a:noFill/>
          <a:ln>
            <a:noFill/>
          </a:ln>
        </p:spPr>
      </p:pic>
      <p:pic>
        <p:nvPicPr>
          <p:cNvPr id="244" name="Google Shape;244;p40"/>
          <p:cNvPicPr preferRelativeResize="0"/>
          <p:nvPr/>
        </p:nvPicPr>
        <p:blipFill>
          <a:blip r:embed="rId6">
            <a:alphaModFix/>
          </a:blip>
          <a:stretch>
            <a:fillRect/>
          </a:stretch>
        </p:blipFill>
        <p:spPr>
          <a:xfrm>
            <a:off x="6633315" y="91474"/>
            <a:ext cx="2365600" cy="1577075"/>
          </a:xfrm>
          <a:prstGeom prst="rect">
            <a:avLst/>
          </a:prstGeom>
          <a:noFill/>
          <a:ln>
            <a:noFill/>
          </a:ln>
        </p:spPr>
      </p:pic>
      <p:pic>
        <p:nvPicPr>
          <p:cNvPr id="245" name="Google Shape;245;p40"/>
          <p:cNvPicPr preferRelativeResize="0"/>
          <p:nvPr/>
        </p:nvPicPr>
        <p:blipFill>
          <a:blip r:embed="rId7">
            <a:alphaModFix/>
          </a:blip>
          <a:stretch>
            <a:fillRect/>
          </a:stretch>
        </p:blipFill>
        <p:spPr>
          <a:xfrm>
            <a:off x="6744825" y="3398575"/>
            <a:ext cx="2254100" cy="1577074"/>
          </a:xfrm>
          <a:prstGeom prst="rect">
            <a:avLst/>
          </a:prstGeom>
          <a:noFill/>
          <a:ln>
            <a:noFill/>
          </a:ln>
        </p:spPr>
      </p:pic>
      <p:pic>
        <p:nvPicPr>
          <p:cNvPr id="246" name="Google Shape;246;p40"/>
          <p:cNvPicPr preferRelativeResize="0"/>
          <p:nvPr/>
        </p:nvPicPr>
        <p:blipFill>
          <a:blip r:embed="rId8">
            <a:alphaModFix/>
          </a:blip>
          <a:stretch>
            <a:fillRect/>
          </a:stretch>
        </p:blipFill>
        <p:spPr>
          <a:xfrm>
            <a:off x="183350" y="3372725"/>
            <a:ext cx="3920935" cy="16287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Conclusion </a:t>
            </a:r>
            <a:endParaRPr/>
          </a:p>
        </p:txBody>
      </p:sp>
      <p:sp>
        <p:nvSpPr>
          <p:cNvPr id="252" name="Google Shape;252;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 conclusion,  the romance genre had seen its fair share of changes since it invention in late 1700.</a:t>
            </a:r>
            <a:endParaRPr/>
          </a:p>
          <a:p>
            <a:pPr marL="457200" lvl="0" indent="-342900" algn="l" rtl="0">
              <a:spcBef>
                <a:spcPts val="0"/>
              </a:spcBef>
              <a:spcAft>
                <a:spcPts val="0"/>
              </a:spcAft>
              <a:buSzPts val="1800"/>
              <a:buChar char="-"/>
            </a:pPr>
            <a:r>
              <a:rPr lang="en"/>
              <a:t>From its early restrictions on what could be shown; Even kissing on screen is considered inappropriate and offensive.</a:t>
            </a:r>
            <a:endParaRPr/>
          </a:p>
          <a:p>
            <a:pPr marL="457200" lvl="0" indent="-342900" algn="l" rtl="0">
              <a:spcBef>
                <a:spcPts val="0"/>
              </a:spcBef>
              <a:spcAft>
                <a:spcPts val="0"/>
              </a:spcAft>
              <a:buSzPts val="1800"/>
              <a:buChar char="-"/>
            </a:pPr>
            <a:r>
              <a:rPr lang="en"/>
              <a:t>To later, it is common to kiss, hug and dance together. </a:t>
            </a:r>
            <a:endParaRPr/>
          </a:p>
          <a:p>
            <a:pPr marL="914400" lvl="1" indent="-342900" algn="l" rtl="0">
              <a:spcBef>
                <a:spcPts val="0"/>
              </a:spcBef>
              <a:spcAft>
                <a:spcPts val="0"/>
              </a:spcAft>
              <a:buSzPts val="1800"/>
              <a:buChar char="-"/>
            </a:pPr>
            <a:r>
              <a:rPr lang="en" sz="1800"/>
              <a:t>Examples, “Roman Holiday (1952)” &amp; “</a:t>
            </a:r>
            <a:r>
              <a:rPr lang="en" sz="1800">
                <a:latin typeface="Arial"/>
                <a:ea typeface="Arial"/>
                <a:cs typeface="Arial"/>
                <a:sym typeface="Arial"/>
              </a:rPr>
              <a:t>Casablanca (1942)”</a:t>
            </a:r>
            <a:endParaRPr sz="1800"/>
          </a:p>
          <a:p>
            <a:pPr marL="457200" lvl="0" indent="-342900" algn="l" rtl="0">
              <a:spcBef>
                <a:spcPts val="0"/>
              </a:spcBef>
              <a:spcAft>
                <a:spcPts val="0"/>
              </a:spcAft>
              <a:buSzPts val="1800"/>
              <a:buChar char="-"/>
            </a:pPr>
            <a:r>
              <a:rPr lang="en"/>
              <a:t>To eventually the modern romance, where the show of sexual activities, and even homosexuality is common among viewer of all age.</a:t>
            </a:r>
            <a:endParaRPr/>
          </a:p>
          <a:p>
            <a:pPr marL="914400" lvl="1" indent="-342900" algn="l" rtl="0">
              <a:spcBef>
                <a:spcPts val="0"/>
              </a:spcBef>
              <a:spcAft>
                <a:spcPts val="0"/>
              </a:spcAft>
              <a:buSzPts val="1800"/>
              <a:buChar char="-"/>
            </a:pPr>
            <a:r>
              <a:rPr lang="en" sz="1800"/>
              <a:t>Examples, “Titanic (1997)” &amp; “About Time (2013)” </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2"/>
          <p:cNvSpPr txBox="1">
            <a:spLocks noGrp="1"/>
          </p:cNvSpPr>
          <p:nvPr>
            <p:ph type="title"/>
          </p:nvPr>
        </p:nvSpPr>
        <p:spPr>
          <a:xfrm>
            <a:off x="311700" y="112525"/>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Reference</a:t>
            </a:r>
            <a:endParaRPr/>
          </a:p>
        </p:txBody>
      </p:sp>
      <p:sp>
        <p:nvSpPr>
          <p:cNvPr id="258" name="Google Shape;258;p42"/>
          <p:cNvSpPr txBox="1">
            <a:spLocks noGrp="1"/>
          </p:cNvSpPr>
          <p:nvPr>
            <p:ph type="body" idx="1"/>
          </p:nvPr>
        </p:nvSpPr>
        <p:spPr>
          <a:xfrm>
            <a:off x="311696" y="815741"/>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00000"/>
                </a:solidFill>
              </a:rPr>
              <a:t>Myers, S. (2013, 3 5). </a:t>
            </a:r>
            <a:r>
              <a:rPr lang="en" sz="1200" i="1">
                <a:solidFill>
                  <a:srgbClr val="000000"/>
                </a:solidFill>
              </a:rPr>
              <a:t>Studies in Flashbacks: “Casablanca”</a:t>
            </a:r>
            <a:r>
              <a:rPr lang="en" sz="1200">
                <a:solidFill>
                  <a:srgbClr val="000000"/>
                </a:solidFill>
              </a:rPr>
              <a:t>. Retrieved from Medium: https://gointothestory.blcklst.com/studies-in-flashbacks-casablanca-7e154431d19c</a:t>
            </a:r>
            <a:endParaRPr sz="1200">
              <a:solidFill>
                <a:srgbClr val="000000"/>
              </a:solidFill>
            </a:endParaRPr>
          </a:p>
          <a:p>
            <a:pPr marL="0" lvl="0" indent="0" algn="l" rtl="0">
              <a:spcBef>
                <a:spcPts val="0"/>
              </a:spcBef>
              <a:spcAft>
                <a:spcPts val="0"/>
              </a:spcAft>
              <a:buNone/>
            </a:pPr>
            <a:endParaRPr sz="1200">
              <a:solidFill>
                <a:srgbClr val="000000"/>
              </a:solidFill>
            </a:endParaRPr>
          </a:p>
          <a:p>
            <a:pPr marL="0" lvl="0" indent="0" algn="l" rtl="0">
              <a:spcBef>
                <a:spcPts val="0"/>
              </a:spcBef>
              <a:spcAft>
                <a:spcPts val="0"/>
              </a:spcAft>
              <a:buNone/>
            </a:pPr>
            <a:r>
              <a:rPr lang="en" sz="1200">
                <a:solidFill>
                  <a:srgbClr val="000000"/>
                </a:solidFill>
              </a:rPr>
              <a:t>Perez, K. (n.d.). </a:t>
            </a:r>
            <a:r>
              <a:rPr lang="en" sz="1200" i="1">
                <a:solidFill>
                  <a:srgbClr val="000000"/>
                </a:solidFill>
              </a:rPr>
              <a:t>Casablanca (1942)</a:t>
            </a:r>
            <a:r>
              <a:rPr lang="en" sz="1200">
                <a:solidFill>
                  <a:srgbClr val="000000"/>
                </a:solidFill>
              </a:rPr>
              <a:t>. Retrieved from IMDb: https://www.imdb.com/title/tt0034583/?ref_=fn_al_tt_1</a:t>
            </a:r>
            <a:endParaRPr sz="1200">
              <a:solidFill>
                <a:srgbClr val="000000"/>
              </a:solidFill>
            </a:endParaRPr>
          </a:p>
          <a:p>
            <a:pPr marL="0" lvl="0" indent="0" algn="l" rtl="0">
              <a:spcBef>
                <a:spcPts val="0"/>
              </a:spcBef>
              <a:spcAft>
                <a:spcPts val="0"/>
              </a:spcAft>
              <a:buNone/>
            </a:pPr>
            <a:endParaRPr sz="1200">
              <a:solidFill>
                <a:srgbClr val="000000"/>
              </a:solidFill>
            </a:endParaRPr>
          </a:p>
          <a:p>
            <a:pPr marL="0" lvl="0" indent="0" algn="l" rtl="0">
              <a:spcBef>
                <a:spcPts val="0"/>
              </a:spcBef>
              <a:spcAft>
                <a:spcPts val="0"/>
              </a:spcAft>
              <a:buNone/>
            </a:pPr>
            <a:r>
              <a:rPr lang="en" sz="1200">
                <a:solidFill>
                  <a:srgbClr val="000000"/>
                </a:solidFill>
              </a:rPr>
              <a:t>Preryra, A. (n.d.) Titanic (1997). Retrieved from IMDb: https://www.imdb.com/title/tt0120338/?ref_=nv_sr_1</a:t>
            </a:r>
            <a:endParaRPr sz="1200">
              <a:solidFill>
                <a:srgbClr val="000000"/>
              </a:solidFill>
            </a:endParaRPr>
          </a:p>
          <a:p>
            <a:pPr marL="0" lvl="0" indent="0" algn="l" rtl="0">
              <a:spcBef>
                <a:spcPts val="0"/>
              </a:spcBef>
              <a:spcAft>
                <a:spcPts val="0"/>
              </a:spcAft>
              <a:buNone/>
            </a:pPr>
            <a:endParaRPr sz="1200">
              <a:solidFill>
                <a:srgbClr val="000000"/>
              </a:solidFill>
            </a:endParaRPr>
          </a:p>
          <a:p>
            <a:pPr marL="0" lvl="0" indent="0" algn="l" rtl="0">
              <a:spcBef>
                <a:spcPts val="0"/>
              </a:spcBef>
              <a:spcAft>
                <a:spcPts val="0"/>
              </a:spcAft>
              <a:buNone/>
            </a:pPr>
            <a:r>
              <a:rPr lang="en" sz="1200">
                <a:solidFill>
                  <a:srgbClr val="000000"/>
                </a:solidFill>
              </a:rPr>
              <a:t>Huggo (n.d.) Roman Holiday (1953). Retrieved from IMDb: https://www.imdb.com/title/tt0046250/?ref_=fn_al_tt_1 </a:t>
            </a:r>
            <a:endParaRPr sz="1200">
              <a:solidFill>
                <a:srgbClr val="000000"/>
              </a:solidFill>
            </a:endParaRPr>
          </a:p>
          <a:p>
            <a:pPr marL="457200" lvl="0" indent="0" algn="l" rtl="0">
              <a:spcBef>
                <a:spcPts val="0"/>
              </a:spcBef>
              <a:spcAft>
                <a:spcPts val="0"/>
              </a:spcAft>
              <a:buNone/>
            </a:pPr>
            <a:endParaRPr sz="1200">
              <a:solidFill>
                <a:srgbClr val="000000"/>
              </a:solidFill>
            </a:endParaRPr>
          </a:p>
          <a:p>
            <a:pPr marL="0" lvl="0" indent="0" algn="l" rtl="0">
              <a:spcBef>
                <a:spcPts val="0"/>
              </a:spcBef>
              <a:spcAft>
                <a:spcPts val="0"/>
              </a:spcAft>
              <a:buNone/>
            </a:pPr>
            <a:r>
              <a:rPr lang="en" sz="1200">
                <a:solidFill>
                  <a:srgbClr val="000000"/>
                </a:solidFill>
              </a:rPr>
              <a:t>ROMANCE FILMS (2010). ROMANCE FILMS. Retrieved from  https://www.filmsite.org/romancefilms.html</a:t>
            </a:r>
            <a:endParaRPr sz="1200">
              <a:solidFill>
                <a:srgbClr val="000000"/>
              </a:solidFill>
            </a:endParaRPr>
          </a:p>
          <a:p>
            <a:pPr marL="457200" lvl="0" indent="0" algn="l" rtl="0">
              <a:spcBef>
                <a:spcPts val="0"/>
              </a:spcBef>
              <a:spcAft>
                <a:spcPts val="0"/>
              </a:spcAft>
              <a:buNone/>
            </a:pPr>
            <a:endParaRPr sz="1200">
              <a:solidFill>
                <a:srgbClr val="000000"/>
              </a:solidFill>
            </a:endParaRPr>
          </a:p>
          <a:p>
            <a:pPr marL="0" lvl="0" indent="0" algn="l" rtl="0">
              <a:spcBef>
                <a:spcPts val="0"/>
              </a:spcBef>
              <a:spcAft>
                <a:spcPts val="0"/>
              </a:spcAft>
              <a:buNone/>
            </a:pPr>
            <a:r>
              <a:rPr lang="en" sz="1200">
                <a:solidFill>
                  <a:srgbClr val="000000"/>
                </a:solidFill>
              </a:rPr>
              <a:t>Universal Pictures. (2013). </a:t>
            </a:r>
            <a:r>
              <a:rPr lang="en" sz="1200" i="1">
                <a:solidFill>
                  <a:srgbClr val="000000"/>
                </a:solidFill>
              </a:rPr>
              <a:t>About Time (2013) - IMDB</a:t>
            </a:r>
            <a:r>
              <a:rPr lang="en" sz="1200">
                <a:solidFill>
                  <a:srgbClr val="000000"/>
                </a:solidFill>
              </a:rPr>
              <a:t>. Retrieved from imdb.com: </a:t>
            </a:r>
            <a:r>
              <a:rPr lang="en" sz="1200" u="sng">
                <a:solidFill>
                  <a:schemeClr val="hlink"/>
                </a:solidFill>
                <a:hlinkClick r:id="rId3"/>
              </a:rPr>
              <a:t>https://www.imdb.com/title/tt2194499/</a:t>
            </a:r>
            <a:endParaRPr sz="1200">
              <a:solidFill>
                <a:srgbClr val="000000"/>
              </a:solidFill>
            </a:endParaRPr>
          </a:p>
          <a:p>
            <a:pPr marL="0" lvl="0" indent="0" algn="l" rtl="0">
              <a:spcBef>
                <a:spcPts val="0"/>
              </a:spcBef>
              <a:spcAft>
                <a:spcPts val="0"/>
              </a:spcAft>
              <a:buNone/>
            </a:pPr>
            <a:endParaRPr sz="1200">
              <a:solidFill>
                <a:srgbClr val="000000"/>
              </a:solidFill>
            </a:endParaRPr>
          </a:p>
          <a:p>
            <a:pPr marL="0" lvl="0" indent="0" algn="l" rtl="0">
              <a:spcBef>
                <a:spcPts val="0"/>
              </a:spcBef>
              <a:spcAft>
                <a:spcPts val="0"/>
              </a:spcAft>
              <a:buNone/>
            </a:pPr>
            <a:r>
              <a:rPr lang="en" sz="1200">
                <a:solidFill>
                  <a:srgbClr val="000000"/>
                </a:solidFill>
              </a:rPr>
              <a:t>Stylistic | Definition of stylistic in English by Oxford Dictionaries. (n.d.). Retrieved from </a:t>
            </a:r>
            <a:r>
              <a:rPr lang="en" sz="1200" u="sng">
                <a:solidFill>
                  <a:schemeClr val="hlink"/>
                </a:solidFill>
                <a:hlinkClick r:id="rId4"/>
              </a:rPr>
              <a:t>https://en.oxforddictionaries.com/definition/stylistic</a:t>
            </a:r>
            <a:r>
              <a:rPr lang="en" sz="1200">
                <a:solidFill>
                  <a:srgbClr val="000000"/>
                </a:solidFill>
              </a:rPr>
              <a:t> </a:t>
            </a:r>
            <a:endParaRPr sz="1200">
              <a:solidFill>
                <a:srgbClr val="000000"/>
              </a:solidFill>
            </a:endParaRPr>
          </a:p>
          <a:p>
            <a:pPr marL="0" lvl="0" indent="0" algn="l" rtl="0">
              <a:spcBef>
                <a:spcPts val="0"/>
              </a:spcBef>
              <a:spcAft>
                <a:spcPts val="0"/>
              </a:spcAft>
              <a:buNone/>
            </a:pPr>
            <a:endParaRPr sz="1400">
              <a:solidFill>
                <a:srgbClr val="000000"/>
              </a:solidFill>
            </a:endParaRPr>
          </a:p>
          <a:p>
            <a:pPr marL="0" lvl="0" indent="0" algn="l" rtl="0">
              <a:spcBef>
                <a:spcPts val="0"/>
              </a:spcBef>
              <a:spcAft>
                <a:spcPts val="0"/>
              </a:spcAft>
              <a:buNone/>
            </a:pPr>
            <a:endParaRPr sz="1400">
              <a:solidFill>
                <a:srgbClr val="000000"/>
              </a:solidFill>
            </a:endParaRPr>
          </a:p>
          <a:p>
            <a:pPr marL="0" lvl="0" indent="0" algn="l" rtl="0">
              <a:spcBef>
                <a:spcPts val="0"/>
              </a:spcBef>
              <a:spcAft>
                <a:spcPts val="0"/>
              </a:spcAft>
              <a:buNone/>
            </a:pPr>
            <a:endParaRPr sz="1400">
              <a:solidFill>
                <a:srgbClr val="000000"/>
              </a:solidFill>
            </a:endParaRPr>
          </a:p>
          <a:p>
            <a:pPr marL="0" lvl="0" indent="0" algn="l" rtl="0">
              <a:spcBef>
                <a:spcPts val="0"/>
              </a:spcBef>
              <a:spcAft>
                <a:spcPts val="0"/>
              </a:spcAft>
              <a:buNone/>
            </a:pPr>
            <a:endParaRPr sz="1400">
              <a:solidFill>
                <a:srgbClr val="000000"/>
              </a:solidFill>
            </a:endParaRPr>
          </a:p>
          <a:p>
            <a:pPr marL="0" lvl="0" indent="0" algn="l" rtl="0">
              <a:spcBef>
                <a:spcPts val="0"/>
              </a:spcBef>
              <a:spcAft>
                <a:spcPts val="0"/>
              </a:spcAft>
              <a:buClr>
                <a:srgbClr val="000000"/>
              </a:buClr>
              <a:buSzPts val="1100"/>
              <a:buFont typeface="Arial"/>
              <a:buNone/>
            </a:pP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0"/>
              </a:spcAft>
              <a:buClr>
                <a:srgbClr val="000000"/>
              </a:buClr>
              <a:buSzPts val="1100"/>
              <a:buFont typeface="Arial"/>
              <a:buNone/>
            </a:pP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endParaRPr sz="1400">
              <a:solidFill>
                <a:srgbClr val="000000"/>
              </a:solidFill>
            </a:endParaRPr>
          </a:p>
          <a:p>
            <a:pPr marL="457200" lvl="0" indent="0" algn="l" rtl="0">
              <a:spcBef>
                <a:spcPts val="0"/>
              </a:spcBef>
              <a:spcAft>
                <a:spcPts val="0"/>
              </a:spcAft>
              <a:buNone/>
            </a:pPr>
            <a:endParaRPr sz="1400">
              <a:solidFill>
                <a:srgbClr val="000000"/>
              </a:solidFill>
            </a:endParaRPr>
          </a:p>
          <a:p>
            <a:pPr marL="0" lvl="0" indent="0" algn="l" rtl="0">
              <a:spcBef>
                <a:spcPts val="0"/>
              </a:spcBef>
              <a:spcAft>
                <a:spcPts val="1600"/>
              </a:spcAft>
              <a:buNone/>
            </a:pPr>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1963</Words>
  <Application>Microsoft Office PowerPoint</Application>
  <PresentationFormat>On-screen Show (16:9)</PresentationFormat>
  <Paragraphs>201</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Playfair Display</vt:lpstr>
      <vt:lpstr>Verdana</vt:lpstr>
      <vt:lpstr>Arial</vt:lpstr>
      <vt:lpstr>Lato</vt:lpstr>
      <vt:lpstr>Coral</vt:lpstr>
      <vt:lpstr>Film Project Romance film</vt:lpstr>
      <vt:lpstr>Introduction (Overview)</vt:lpstr>
      <vt:lpstr>What is Romance Film?</vt:lpstr>
      <vt:lpstr>History</vt:lpstr>
      <vt:lpstr>PowerPoint Presentation</vt:lpstr>
      <vt:lpstr>Narrative conventions </vt:lpstr>
      <vt:lpstr>Stylistics conventions</vt:lpstr>
      <vt:lpstr>Iconography</vt:lpstr>
      <vt:lpstr>Classics (Pre-1960s)</vt:lpstr>
      <vt:lpstr>Film 1 (Casablanca)(1942)</vt:lpstr>
      <vt:lpstr>Narrative conventions</vt:lpstr>
      <vt:lpstr>Stylistics conventions </vt:lpstr>
      <vt:lpstr>Iconography</vt:lpstr>
      <vt:lpstr>Film 2 (Roman Holiday)(1953)</vt:lpstr>
      <vt:lpstr>PowerPoint Presentation</vt:lpstr>
      <vt:lpstr>Narrative conventions</vt:lpstr>
      <vt:lpstr>Stylistic convention</vt:lpstr>
      <vt:lpstr>Iconography</vt:lpstr>
      <vt:lpstr>Modern (Post-1960s)</vt:lpstr>
      <vt:lpstr>Film 3 (Titanic)(1997)  </vt:lpstr>
      <vt:lpstr>PowerPoint Presentation</vt:lpstr>
      <vt:lpstr>Stylistics conventions </vt:lpstr>
      <vt:lpstr>Iconography </vt:lpstr>
      <vt:lpstr>PowerPoint Presentation</vt:lpstr>
      <vt:lpstr>Film 4 (About time)(2013)</vt:lpstr>
      <vt:lpstr>Narrative conventions</vt:lpstr>
      <vt:lpstr>Stylistics conventions</vt:lpstr>
      <vt:lpstr>Iconography</vt:lpstr>
      <vt:lpstr>Conclusion </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 Project Romance film</dc:title>
  <cp:lastModifiedBy>Ming Choi Wong</cp:lastModifiedBy>
  <cp:revision>1</cp:revision>
  <dcterms:modified xsi:type="dcterms:W3CDTF">2022-04-15T12:56:28Z</dcterms:modified>
</cp:coreProperties>
</file>