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Questrial" panose="02020500000000000000" charset="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4038080" y="4639716"/>
            <a:ext cx="4140553" cy="451824"/>
            <a:chOff x="4679586" y="878988"/>
            <a:chExt cx="1745757" cy="190500"/>
          </a:xfrm>
        </p:grpSpPr>
        <p:sp>
          <p:nvSpPr>
            <p:cNvPr id="85" name="Google Shape;85;p13"/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52CBB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FEC6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5D73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6234843" y="878988"/>
              <a:ext cx="190500" cy="190500"/>
            </a:xfrm>
            <a:prstGeom prst="ellipse">
              <a:avLst/>
            </a:prstGeom>
            <a:solidFill>
              <a:srgbClr val="00A0A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3"/>
          <p:cNvSpPr/>
          <p:nvPr/>
        </p:nvSpPr>
        <p:spPr>
          <a:xfrm>
            <a:off x="2618125" y="2485896"/>
            <a:ext cx="69557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1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傳承「心」的旅途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2276791" y="3881504"/>
            <a:ext cx="7028813" cy="803863"/>
          </a:xfrm>
          <a:prstGeom prst="roundRect">
            <a:avLst>
              <a:gd name="adj" fmla="val 50000"/>
            </a:avLst>
          </a:prstGeom>
          <a:solidFill>
            <a:srgbClr val="FF6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867504" y="3821770"/>
            <a:ext cx="984738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參與，互動，連接</a:t>
            </a:r>
            <a:endParaRPr/>
          </a:p>
        </p:txBody>
      </p:sp>
      <p:grpSp>
        <p:nvGrpSpPr>
          <p:cNvPr id="98" name="Google Shape;98;p14"/>
          <p:cNvGrpSpPr/>
          <p:nvPr/>
        </p:nvGrpSpPr>
        <p:grpSpPr>
          <a:xfrm>
            <a:off x="0" y="1575675"/>
            <a:ext cx="12308167" cy="1224050"/>
            <a:chOff x="1362674" y="2475466"/>
            <a:chExt cx="12308167" cy="1224050"/>
          </a:xfrm>
        </p:grpSpPr>
        <p:sp>
          <p:nvSpPr>
            <p:cNvPr id="99" name="Google Shape;99;p14"/>
            <p:cNvSpPr txBox="1"/>
            <p:nvPr/>
          </p:nvSpPr>
          <p:spPr>
            <a:xfrm>
              <a:off x="1703459" y="2591520"/>
              <a:ext cx="11967381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i="1">
                  <a:solidFill>
                    <a:srgbClr val="FFD966"/>
                  </a:solidFill>
                  <a:latin typeface="Questrial"/>
                  <a:ea typeface="Questrial"/>
                  <a:cs typeface="Questrial"/>
                  <a:sym typeface="Questrial"/>
                </a:rPr>
                <a:t>Engaging, Interactive, Connecting </a:t>
              </a:r>
              <a:endParaRPr sz="6600" b="1" i="1">
                <a:solidFill>
                  <a:srgbClr val="FFD96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0" name="Google Shape;100;p14"/>
            <p:cNvSpPr txBox="1"/>
            <p:nvPr/>
          </p:nvSpPr>
          <p:spPr>
            <a:xfrm>
              <a:off x="1897957" y="2533493"/>
              <a:ext cx="11356710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i="1">
                  <a:solidFill>
                    <a:srgbClr val="FF6969"/>
                  </a:solidFill>
                  <a:latin typeface="Questrial"/>
                  <a:ea typeface="Questrial"/>
                  <a:cs typeface="Questrial"/>
                  <a:sym typeface="Questrial"/>
                </a:rPr>
                <a:t>Engaging, Interactive, Connecting </a:t>
              </a:r>
              <a:endParaRPr sz="6600" b="1" i="1">
                <a:solidFill>
                  <a:srgbClr val="FF6969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1" name="Google Shape;101;p14"/>
            <p:cNvSpPr txBox="1"/>
            <p:nvPr/>
          </p:nvSpPr>
          <p:spPr>
            <a:xfrm>
              <a:off x="1362674" y="2475466"/>
              <a:ext cx="12308167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i="1">
                  <a:solidFill>
                    <a:srgbClr val="00B0F0"/>
                  </a:solidFill>
                  <a:latin typeface="Questrial"/>
                  <a:ea typeface="Questrial"/>
                  <a:cs typeface="Questrial"/>
                  <a:sym typeface="Questrial"/>
                </a:rPr>
                <a:t>Engaging, Interactive, Connecting </a:t>
              </a:r>
              <a:endParaRPr sz="8800" b="1" i="1">
                <a:solidFill>
                  <a:srgbClr val="00B0F0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/>
        </p:nvSpPr>
        <p:spPr>
          <a:xfrm>
            <a:off x="2597150" y="698500"/>
            <a:ext cx="69977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rPr>
              <a:t>The Core Issue</a:t>
            </a:r>
            <a:endParaRPr sz="5400" b="1" i="1">
              <a:solidFill>
                <a:srgbClr val="26262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" name="Google Shape;107;p15"/>
          <p:cNvSpPr/>
          <p:nvPr/>
        </p:nvSpPr>
        <p:spPr>
          <a:xfrm>
            <a:off x="1747834" y="2765004"/>
            <a:ext cx="2017224" cy="2017224"/>
          </a:xfrm>
          <a:prstGeom prst="ellipse">
            <a:avLst/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6629" y="3278898"/>
            <a:ext cx="1019634" cy="101963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1512499" y="4988244"/>
            <a:ext cx="27559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385623"/>
                </a:solidFill>
                <a:latin typeface="Questrial"/>
                <a:ea typeface="Questrial"/>
                <a:cs typeface="Questrial"/>
                <a:sym typeface="Questrial"/>
              </a:rPr>
              <a:t>Awareness</a:t>
            </a:r>
            <a:endParaRPr sz="3600" b="1">
              <a:solidFill>
                <a:srgbClr val="385623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>
            <a:off x="1830510" y="2726482"/>
            <a:ext cx="662608" cy="523220"/>
            <a:chOff x="711565" y="2123782"/>
            <a:chExt cx="662608" cy="523220"/>
          </a:xfrm>
        </p:grpSpPr>
        <p:sp>
          <p:nvSpPr>
            <p:cNvPr id="111" name="Google Shape;111;p15"/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A8D08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5"/>
            <p:cNvSpPr txBox="1"/>
            <p:nvPr/>
          </p:nvSpPr>
          <p:spPr>
            <a:xfrm>
              <a:off x="711565" y="2133108"/>
              <a:ext cx="6626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chemeClr val="dk1"/>
                  </a:solidFill>
                  <a:latin typeface="Questrial"/>
                  <a:ea typeface="Questrial"/>
                  <a:cs typeface="Questrial"/>
                  <a:sym typeface="Questrial"/>
                </a:rPr>
                <a:t>01</a:t>
              </a:r>
              <a:endParaRPr/>
            </a:p>
          </p:txBody>
        </p:sp>
      </p:grpSp>
      <p:sp>
        <p:nvSpPr>
          <p:cNvPr id="113" name="Google Shape;113;p15"/>
          <p:cNvSpPr/>
          <p:nvPr/>
        </p:nvSpPr>
        <p:spPr>
          <a:xfrm>
            <a:off x="5537516" y="2722293"/>
            <a:ext cx="2017224" cy="2017224"/>
          </a:xfrm>
          <a:prstGeom prst="ellipse">
            <a:avLst/>
          </a:prstGeom>
          <a:solidFill>
            <a:srgbClr val="FF69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" name="Google Shape;114;p15"/>
          <p:cNvGrpSpPr/>
          <p:nvPr/>
        </p:nvGrpSpPr>
        <p:grpSpPr>
          <a:xfrm>
            <a:off x="5586501" y="2683771"/>
            <a:ext cx="662608" cy="523220"/>
            <a:chOff x="677874" y="2123782"/>
            <a:chExt cx="662608" cy="523220"/>
          </a:xfrm>
        </p:grpSpPr>
        <p:sp>
          <p:nvSpPr>
            <p:cNvPr id="115" name="Google Shape;115;p15"/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FF69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5"/>
            <p:cNvSpPr txBox="1"/>
            <p:nvPr/>
          </p:nvSpPr>
          <p:spPr>
            <a:xfrm>
              <a:off x="677874" y="2123782"/>
              <a:ext cx="6626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chemeClr val="dk1"/>
                  </a:solidFill>
                  <a:latin typeface="Questrial"/>
                  <a:ea typeface="Questrial"/>
                  <a:cs typeface="Questrial"/>
                  <a:sym typeface="Questrial"/>
                </a:rPr>
                <a:t>02</a:t>
              </a:r>
              <a:endParaRPr/>
            </a:p>
          </p:txBody>
        </p:sp>
      </p:grpSp>
      <p:pic>
        <p:nvPicPr>
          <p:cNvPr id="117" name="Google Shape;11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4020" y="3228797"/>
            <a:ext cx="1004215" cy="100421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4741696" y="4941415"/>
            <a:ext cx="391562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C00000"/>
                </a:solidFill>
                <a:latin typeface="Questrial"/>
                <a:ea typeface="Questrial"/>
                <a:cs typeface="Questrial"/>
                <a:sym typeface="Questrial"/>
              </a:rPr>
              <a:t>Quality And Diversity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C00000"/>
                </a:solidFill>
                <a:latin typeface="Questrial"/>
                <a:ea typeface="Questrial"/>
                <a:cs typeface="Questrial"/>
                <a:sym typeface="Questrial"/>
              </a:rPr>
              <a:t>Of Products</a:t>
            </a:r>
            <a:endParaRPr sz="3200" b="1">
              <a:solidFill>
                <a:srgbClr val="C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9127148" y="4989158"/>
            <a:ext cx="221698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E4E79"/>
                </a:solidFill>
                <a:latin typeface="Questrial"/>
                <a:ea typeface="Questrial"/>
                <a:cs typeface="Questrial"/>
                <a:sym typeface="Questrial"/>
              </a:rPr>
              <a:t>Logistics</a:t>
            </a:r>
            <a:endParaRPr sz="3600" b="1">
              <a:solidFill>
                <a:srgbClr val="1E4E79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9326913" y="2743334"/>
            <a:ext cx="2017224" cy="2017224"/>
          </a:xfrm>
          <a:prstGeom prst="ellipse">
            <a:avLst/>
          </a:prstGeom>
          <a:solidFill>
            <a:srgbClr val="4AA8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15"/>
          <p:cNvGrpSpPr/>
          <p:nvPr/>
        </p:nvGrpSpPr>
        <p:grpSpPr>
          <a:xfrm>
            <a:off x="9366624" y="2683360"/>
            <a:ext cx="662608" cy="523220"/>
            <a:chOff x="668600" y="2102330"/>
            <a:chExt cx="662608" cy="523220"/>
          </a:xfrm>
        </p:grpSpPr>
        <p:sp>
          <p:nvSpPr>
            <p:cNvPr id="122" name="Google Shape;122;p15"/>
            <p:cNvSpPr/>
            <p:nvPr/>
          </p:nvSpPr>
          <p:spPr>
            <a:xfrm>
              <a:off x="738294" y="2102330"/>
              <a:ext cx="523220" cy="523220"/>
            </a:xfrm>
            <a:prstGeom prst="ellipse">
              <a:avLst/>
            </a:prstGeom>
            <a:solidFill>
              <a:srgbClr val="4AA8E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5"/>
            <p:cNvSpPr txBox="1"/>
            <p:nvPr/>
          </p:nvSpPr>
          <p:spPr>
            <a:xfrm>
              <a:off x="668600" y="2133108"/>
              <a:ext cx="6626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chemeClr val="dk1"/>
                  </a:solidFill>
                  <a:latin typeface="Questrial"/>
                  <a:ea typeface="Questrial"/>
                  <a:cs typeface="Questrial"/>
                  <a:sym typeface="Questrial"/>
                </a:rPr>
                <a:t>03</a:t>
              </a:r>
              <a:endParaRPr/>
            </a:p>
          </p:txBody>
        </p:sp>
      </p:grpSp>
      <p:pic>
        <p:nvPicPr>
          <p:cNvPr id="124" name="Google Shape;124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7271" y="3235776"/>
            <a:ext cx="998706" cy="1041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"/>
          <p:cNvSpPr/>
          <p:nvPr/>
        </p:nvSpPr>
        <p:spPr>
          <a:xfrm>
            <a:off x="6050560" y="2529279"/>
            <a:ext cx="2041769" cy="1681026"/>
          </a:xfrm>
          <a:custGeom>
            <a:avLst/>
            <a:gdLst/>
            <a:ahLst/>
            <a:cxnLst/>
            <a:rect l="l" t="t" r="r" b="b"/>
            <a:pathLst>
              <a:path w="2041769" h="1681026" extrusionOk="0">
                <a:moveTo>
                  <a:pt x="1030449" y="0"/>
                </a:moveTo>
                <a:cubicBezTo>
                  <a:pt x="1386137" y="0"/>
                  <a:pt x="1720780" y="84407"/>
                  <a:pt x="2012795" y="233003"/>
                </a:cubicBezTo>
                <a:lnTo>
                  <a:pt x="2041769" y="249491"/>
                </a:lnTo>
                <a:lnTo>
                  <a:pt x="2019028" y="389066"/>
                </a:lnTo>
                <a:cubicBezTo>
                  <a:pt x="1909216" y="891755"/>
                  <a:pt x="1590830" y="1323273"/>
                  <a:pt x="1152268" y="1600815"/>
                </a:cubicBezTo>
                <a:lnTo>
                  <a:pt x="1011320" y="1681026"/>
                </a:lnTo>
                <a:lnTo>
                  <a:pt x="988580" y="1541452"/>
                </a:lnTo>
                <a:cubicBezTo>
                  <a:pt x="878768" y="1038764"/>
                  <a:pt x="560382" y="607245"/>
                  <a:pt x="121820" y="329703"/>
                </a:cubicBezTo>
                <a:lnTo>
                  <a:pt x="0" y="260378"/>
                </a:lnTo>
                <a:lnTo>
                  <a:pt x="48103" y="233003"/>
                </a:lnTo>
                <a:cubicBezTo>
                  <a:pt x="340119" y="84407"/>
                  <a:pt x="674761" y="0"/>
                  <a:pt x="1030449" y="0"/>
                </a:cubicBezTo>
                <a:close/>
              </a:path>
            </a:pathLst>
          </a:custGeom>
          <a:solidFill>
            <a:srgbClr val="2E75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4008794" y="2529280"/>
            <a:ext cx="2041766" cy="1681025"/>
          </a:xfrm>
          <a:custGeom>
            <a:avLst/>
            <a:gdLst/>
            <a:ahLst/>
            <a:cxnLst/>
            <a:rect l="l" t="t" r="r" b="b"/>
            <a:pathLst>
              <a:path w="2041766" h="1681025" extrusionOk="0">
                <a:moveTo>
                  <a:pt x="1011319" y="0"/>
                </a:moveTo>
                <a:cubicBezTo>
                  <a:pt x="1367007" y="0"/>
                  <a:pt x="1701650" y="84407"/>
                  <a:pt x="1993665" y="233003"/>
                </a:cubicBezTo>
                <a:lnTo>
                  <a:pt x="2041766" y="260377"/>
                </a:lnTo>
                <a:lnTo>
                  <a:pt x="1919948" y="329701"/>
                </a:lnTo>
                <a:cubicBezTo>
                  <a:pt x="1481386" y="607243"/>
                  <a:pt x="1163000" y="1038762"/>
                  <a:pt x="1053188" y="1541450"/>
                </a:cubicBezTo>
                <a:lnTo>
                  <a:pt x="1030448" y="1681025"/>
                </a:lnTo>
                <a:lnTo>
                  <a:pt x="889500" y="1600814"/>
                </a:lnTo>
                <a:cubicBezTo>
                  <a:pt x="450938" y="1323272"/>
                  <a:pt x="132552" y="891754"/>
                  <a:pt x="22740" y="389065"/>
                </a:cubicBezTo>
                <a:lnTo>
                  <a:pt x="0" y="249491"/>
                </a:lnTo>
                <a:lnTo>
                  <a:pt x="28973" y="233003"/>
                </a:lnTo>
                <a:cubicBezTo>
                  <a:pt x="320988" y="84407"/>
                  <a:pt x="655631" y="0"/>
                  <a:pt x="1011319" y="0"/>
                </a:cubicBezTo>
                <a:close/>
              </a:path>
            </a:pathLst>
          </a:custGeom>
          <a:solidFill>
            <a:srgbClr val="2E75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5020111" y="4201710"/>
            <a:ext cx="2060898" cy="1919632"/>
          </a:xfrm>
          <a:custGeom>
            <a:avLst/>
            <a:gdLst/>
            <a:ahLst/>
            <a:cxnLst/>
            <a:rect l="l" t="t" r="r" b="b"/>
            <a:pathLst>
              <a:path w="2060898" h="1919632" extrusionOk="0">
                <a:moveTo>
                  <a:pt x="19130" y="0"/>
                </a:moveTo>
                <a:lnTo>
                  <a:pt x="48103" y="16488"/>
                </a:lnTo>
                <a:cubicBezTo>
                  <a:pt x="340119" y="165085"/>
                  <a:pt x="674761" y="249491"/>
                  <a:pt x="1030449" y="249491"/>
                </a:cubicBezTo>
                <a:cubicBezTo>
                  <a:pt x="1386137" y="249491"/>
                  <a:pt x="1720780" y="165085"/>
                  <a:pt x="2012795" y="16488"/>
                </a:cubicBezTo>
                <a:lnTo>
                  <a:pt x="2041768" y="0"/>
                </a:lnTo>
                <a:lnTo>
                  <a:pt x="2050258" y="52108"/>
                </a:lnTo>
                <a:cubicBezTo>
                  <a:pt x="2057294" y="117006"/>
                  <a:pt x="2060898" y="182855"/>
                  <a:pt x="2060898" y="249492"/>
                </a:cubicBezTo>
                <a:cubicBezTo>
                  <a:pt x="2060898" y="915864"/>
                  <a:pt x="1700471" y="1503379"/>
                  <a:pt x="1152268" y="1850307"/>
                </a:cubicBezTo>
                <a:lnTo>
                  <a:pt x="1030450" y="1919632"/>
                </a:lnTo>
                <a:lnTo>
                  <a:pt x="908630" y="1850306"/>
                </a:lnTo>
                <a:cubicBezTo>
                  <a:pt x="360428" y="1503378"/>
                  <a:pt x="0" y="915863"/>
                  <a:pt x="0" y="249491"/>
                </a:cubicBezTo>
                <a:cubicBezTo>
                  <a:pt x="0" y="182854"/>
                  <a:pt x="3605" y="117005"/>
                  <a:pt x="10640" y="52107"/>
                </a:cubicBezTo>
                <a:lnTo>
                  <a:pt x="19130" y="0"/>
                </a:lnTo>
                <a:close/>
              </a:path>
            </a:pathLst>
          </a:custGeom>
          <a:solidFill>
            <a:srgbClr val="2E75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989663" y="598762"/>
            <a:ext cx="4121794" cy="2190895"/>
          </a:xfrm>
          <a:custGeom>
            <a:avLst/>
            <a:gdLst/>
            <a:ahLst/>
            <a:cxnLst/>
            <a:rect l="l" t="t" r="r" b="b"/>
            <a:pathLst>
              <a:path w="4121794" h="2190895" extrusionOk="0">
                <a:moveTo>
                  <a:pt x="2060897" y="0"/>
                </a:moveTo>
                <a:cubicBezTo>
                  <a:pt x="3199099" y="0"/>
                  <a:pt x="4121794" y="864322"/>
                  <a:pt x="4121794" y="1930517"/>
                </a:cubicBezTo>
                <a:cubicBezTo>
                  <a:pt x="4121794" y="1997154"/>
                  <a:pt x="4118190" y="2063003"/>
                  <a:pt x="4111154" y="2127901"/>
                </a:cubicBezTo>
                <a:lnTo>
                  <a:pt x="4102665" y="2180008"/>
                </a:lnTo>
                <a:lnTo>
                  <a:pt x="4073691" y="2163520"/>
                </a:lnTo>
                <a:cubicBezTo>
                  <a:pt x="3781676" y="2014924"/>
                  <a:pt x="3447033" y="1930517"/>
                  <a:pt x="3091345" y="1930517"/>
                </a:cubicBezTo>
                <a:cubicBezTo>
                  <a:pt x="2735657" y="1930517"/>
                  <a:pt x="2401015" y="2014924"/>
                  <a:pt x="2108999" y="2163520"/>
                </a:cubicBezTo>
                <a:lnTo>
                  <a:pt x="2060896" y="2190895"/>
                </a:lnTo>
                <a:lnTo>
                  <a:pt x="2012795" y="2163521"/>
                </a:lnTo>
                <a:cubicBezTo>
                  <a:pt x="1720780" y="2014925"/>
                  <a:pt x="1386137" y="1930518"/>
                  <a:pt x="1030449" y="1930518"/>
                </a:cubicBezTo>
                <a:cubicBezTo>
                  <a:pt x="674761" y="1930518"/>
                  <a:pt x="340118" y="2014925"/>
                  <a:pt x="48103" y="2163521"/>
                </a:cubicBezTo>
                <a:lnTo>
                  <a:pt x="19130" y="2180009"/>
                </a:lnTo>
                <a:lnTo>
                  <a:pt x="10640" y="2127901"/>
                </a:lnTo>
                <a:cubicBezTo>
                  <a:pt x="3604" y="2063003"/>
                  <a:pt x="0" y="1997154"/>
                  <a:pt x="0" y="1930517"/>
                </a:cubicBezTo>
                <a:cubicBezTo>
                  <a:pt x="0" y="864322"/>
                  <a:pt x="922695" y="0"/>
                  <a:pt x="2060897" y="0"/>
                </a:cubicBezTo>
                <a:close/>
              </a:path>
            </a:pathLst>
          </a:custGeom>
          <a:solidFill>
            <a:srgbClr val="F0EEF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6060802" y="2772077"/>
            <a:ext cx="3091344" cy="3611543"/>
          </a:xfrm>
          <a:custGeom>
            <a:avLst/>
            <a:gdLst/>
            <a:ahLst/>
            <a:cxnLst/>
            <a:rect l="l" t="t" r="r" b="b"/>
            <a:pathLst>
              <a:path w="3091344" h="3611543" extrusionOk="0">
                <a:moveTo>
                  <a:pt x="2041767" y="0"/>
                </a:moveTo>
                <a:lnTo>
                  <a:pt x="2182714" y="80211"/>
                </a:lnTo>
                <a:cubicBezTo>
                  <a:pt x="2730916" y="427139"/>
                  <a:pt x="3091344" y="1014654"/>
                  <a:pt x="3091344" y="1681026"/>
                </a:cubicBezTo>
                <a:cubicBezTo>
                  <a:pt x="3091344" y="2747221"/>
                  <a:pt x="2168649" y="3611543"/>
                  <a:pt x="1030447" y="3611543"/>
                </a:cubicBezTo>
                <a:cubicBezTo>
                  <a:pt x="674759" y="3611543"/>
                  <a:pt x="340117" y="3527137"/>
                  <a:pt x="48101" y="3378540"/>
                </a:cubicBezTo>
                <a:lnTo>
                  <a:pt x="0" y="3351167"/>
                </a:lnTo>
                <a:lnTo>
                  <a:pt x="121818" y="3281842"/>
                </a:lnTo>
                <a:cubicBezTo>
                  <a:pt x="670021" y="2934914"/>
                  <a:pt x="1030448" y="2347399"/>
                  <a:pt x="1030448" y="1681027"/>
                </a:cubicBezTo>
                <a:cubicBezTo>
                  <a:pt x="1030448" y="1614390"/>
                  <a:pt x="1026844" y="1548541"/>
                  <a:pt x="1019808" y="1483643"/>
                </a:cubicBezTo>
                <a:lnTo>
                  <a:pt x="1011318" y="1431535"/>
                </a:lnTo>
                <a:lnTo>
                  <a:pt x="1152266" y="1351324"/>
                </a:lnTo>
                <a:cubicBezTo>
                  <a:pt x="1590828" y="1073782"/>
                  <a:pt x="1909214" y="642264"/>
                  <a:pt x="2019026" y="139575"/>
                </a:cubicBezTo>
                <a:lnTo>
                  <a:pt x="2041767" y="0"/>
                </a:lnTo>
                <a:close/>
              </a:path>
            </a:pathLst>
          </a:custGeom>
          <a:solidFill>
            <a:srgbClr val="F0EEF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2959214" y="2778769"/>
            <a:ext cx="3091346" cy="3611543"/>
          </a:xfrm>
          <a:custGeom>
            <a:avLst/>
            <a:gdLst/>
            <a:ahLst/>
            <a:cxnLst/>
            <a:rect l="l" t="t" r="r" b="b"/>
            <a:pathLst>
              <a:path w="3091346" h="3611543" extrusionOk="0">
                <a:moveTo>
                  <a:pt x="1049578" y="0"/>
                </a:moveTo>
                <a:lnTo>
                  <a:pt x="1072318" y="139574"/>
                </a:lnTo>
                <a:cubicBezTo>
                  <a:pt x="1182130" y="642263"/>
                  <a:pt x="1500516" y="1073781"/>
                  <a:pt x="1939078" y="1351323"/>
                </a:cubicBezTo>
                <a:lnTo>
                  <a:pt x="2080026" y="1431534"/>
                </a:lnTo>
                <a:lnTo>
                  <a:pt x="2071536" y="1483641"/>
                </a:lnTo>
                <a:cubicBezTo>
                  <a:pt x="2064501" y="1548539"/>
                  <a:pt x="2060896" y="1614388"/>
                  <a:pt x="2060896" y="1681025"/>
                </a:cubicBezTo>
                <a:cubicBezTo>
                  <a:pt x="2060896" y="2347397"/>
                  <a:pt x="2421324" y="2934912"/>
                  <a:pt x="2969526" y="3281840"/>
                </a:cubicBezTo>
                <a:lnTo>
                  <a:pt x="3091346" y="3351166"/>
                </a:lnTo>
                <a:lnTo>
                  <a:pt x="3043243" y="3378540"/>
                </a:lnTo>
                <a:cubicBezTo>
                  <a:pt x="2751228" y="3527137"/>
                  <a:pt x="2416585" y="3611543"/>
                  <a:pt x="2060897" y="3611543"/>
                </a:cubicBezTo>
                <a:cubicBezTo>
                  <a:pt x="922695" y="3611543"/>
                  <a:pt x="0" y="2747221"/>
                  <a:pt x="0" y="1681026"/>
                </a:cubicBezTo>
                <a:cubicBezTo>
                  <a:pt x="0" y="1014654"/>
                  <a:pt x="360428" y="427139"/>
                  <a:pt x="908630" y="80211"/>
                </a:cubicBezTo>
                <a:lnTo>
                  <a:pt x="1049578" y="0"/>
                </a:lnTo>
                <a:close/>
              </a:path>
            </a:pathLst>
          </a:custGeom>
          <a:solidFill>
            <a:srgbClr val="F0EEF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5030353" y="2778769"/>
            <a:ext cx="2022638" cy="1670139"/>
          </a:xfrm>
          <a:custGeom>
            <a:avLst/>
            <a:gdLst/>
            <a:ahLst/>
            <a:cxnLst/>
            <a:rect l="l" t="t" r="r" b="b"/>
            <a:pathLst>
              <a:path w="2022638" h="1670139" extrusionOk="0">
                <a:moveTo>
                  <a:pt x="1011318" y="0"/>
                </a:moveTo>
                <a:lnTo>
                  <a:pt x="1133138" y="69325"/>
                </a:lnTo>
                <a:cubicBezTo>
                  <a:pt x="1571700" y="346867"/>
                  <a:pt x="1890086" y="778386"/>
                  <a:pt x="1999898" y="1281074"/>
                </a:cubicBezTo>
                <a:lnTo>
                  <a:pt x="2022638" y="1420648"/>
                </a:lnTo>
                <a:lnTo>
                  <a:pt x="1993665" y="1437136"/>
                </a:lnTo>
                <a:cubicBezTo>
                  <a:pt x="1701650" y="1585733"/>
                  <a:pt x="1367007" y="1670139"/>
                  <a:pt x="1011319" y="1670139"/>
                </a:cubicBezTo>
                <a:cubicBezTo>
                  <a:pt x="655631" y="1670139"/>
                  <a:pt x="320989" y="1585733"/>
                  <a:pt x="28973" y="1437136"/>
                </a:cubicBezTo>
                <a:lnTo>
                  <a:pt x="0" y="1420648"/>
                </a:lnTo>
                <a:lnTo>
                  <a:pt x="22740" y="1281073"/>
                </a:lnTo>
                <a:cubicBezTo>
                  <a:pt x="132552" y="778385"/>
                  <a:pt x="450938" y="346866"/>
                  <a:pt x="889500" y="69324"/>
                </a:cubicBezTo>
                <a:lnTo>
                  <a:pt x="1011318" y="0"/>
                </a:lnTo>
                <a:close/>
              </a:path>
            </a:pathLst>
          </a:custGeom>
          <a:solidFill>
            <a:srgbClr val="2E75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6"/>
          <p:cNvSpPr/>
          <p:nvPr/>
        </p:nvSpPr>
        <p:spPr>
          <a:xfrm>
            <a:off x="3270647" y="5047544"/>
            <a:ext cx="20201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Middle Class</a:t>
            </a:r>
            <a:endParaRPr/>
          </a:p>
        </p:txBody>
      </p:sp>
      <p:pic>
        <p:nvPicPr>
          <p:cNvPr id="137" name="Google Shape;13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6262" y="4244382"/>
            <a:ext cx="788874" cy="78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/>
          <p:nvPr/>
        </p:nvSpPr>
        <p:spPr>
          <a:xfrm>
            <a:off x="7040217" y="5123566"/>
            <a:ext cx="19530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Active Social Media User</a:t>
            </a:r>
            <a:endParaRPr/>
          </a:p>
        </p:txBody>
      </p:sp>
      <p:pic>
        <p:nvPicPr>
          <p:cNvPr id="139" name="Google Shape;13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737" y="4345060"/>
            <a:ext cx="750228" cy="75022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6"/>
          <p:cNvSpPr/>
          <p:nvPr/>
        </p:nvSpPr>
        <p:spPr>
          <a:xfrm>
            <a:off x="5453035" y="1886905"/>
            <a:ext cx="12859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Student</a:t>
            </a:r>
            <a:endParaRPr sz="28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190071" y="453927"/>
            <a:ext cx="431481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Target Audience</a:t>
            </a:r>
            <a:endParaRPr sz="4400" b="1" i="1">
              <a:solidFill>
                <a:srgbClr val="2E75B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42" name="Google Shape;142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9061" y="1118637"/>
            <a:ext cx="793876" cy="7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 txBox="1"/>
          <p:nvPr/>
        </p:nvSpPr>
        <p:spPr>
          <a:xfrm>
            <a:off x="1418789" y="5731440"/>
            <a:ext cx="22858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($10,000 to $40,000 HKD per month)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"/>
          <p:cNvSpPr txBox="1"/>
          <p:nvPr/>
        </p:nvSpPr>
        <p:spPr>
          <a:xfrm>
            <a:off x="1629750" y="491915"/>
            <a:ext cx="917787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Audience Analysis</a:t>
            </a:r>
            <a:endParaRPr sz="5400" b="1" i="1">
              <a:solidFill>
                <a:srgbClr val="2E75B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49" name="Google Shape;149;p17"/>
          <p:cNvGrpSpPr/>
          <p:nvPr/>
        </p:nvGrpSpPr>
        <p:grpSpPr>
          <a:xfrm>
            <a:off x="463974" y="1992305"/>
            <a:ext cx="7595237" cy="679511"/>
            <a:chOff x="764723" y="2277144"/>
            <a:chExt cx="6634076" cy="662056"/>
          </a:xfrm>
        </p:grpSpPr>
        <p:sp>
          <p:nvSpPr>
            <p:cNvPr id="150" name="Google Shape;150;p17"/>
            <p:cNvSpPr/>
            <p:nvPr/>
          </p:nvSpPr>
          <p:spPr>
            <a:xfrm>
              <a:off x="764723" y="2277144"/>
              <a:ext cx="662056" cy="662056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7"/>
            <p:cNvSpPr txBox="1"/>
            <p:nvPr/>
          </p:nvSpPr>
          <p:spPr>
            <a:xfrm>
              <a:off x="1435200" y="2403330"/>
              <a:ext cx="5963599" cy="509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1">
                  <a:solidFill>
                    <a:schemeClr val="dk1"/>
                  </a:solidFill>
                  <a:latin typeface="Questrial"/>
                  <a:ea typeface="Questrial"/>
                  <a:cs typeface="Questrial"/>
                  <a:sym typeface="Questrial"/>
                </a:rPr>
                <a:t>Emotional: Item deserve better treatment</a:t>
              </a:r>
              <a:endParaRPr/>
            </a:p>
          </p:txBody>
        </p:sp>
      </p:grpSp>
      <p:grpSp>
        <p:nvGrpSpPr>
          <p:cNvPr id="152" name="Google Shape;152;p17"/>
          <p:cNvGrpSpPr/>
          <p:nvPr/>
        </p:nvGrpSpPr>
        <p:grpSpPr>
          <a:xfrm>
            <a:off x="1712428" y="2907111"/>
            <a:ext cx="7731143" cy="662056"/>
            <a:chOff x="764723" y="3555165"/>
            <a:chExt cx="6702999" cy="662056"/>
          </a:xfrm>
        </p:grpSpPr>
        <p:sp>
          <p:nvSpPr>
            <p:cNvPr id="153" name="Google Shape;153;p17"/>
            <p:cNvSpPr/>
            <p:nvPr/>
          </p:nvSpPr>
          <p:spPr>
            <a:xfrm>
              <a:off x="764723" y="3555165"/>
              <a:ext cx="662056" cy="662056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7"/>
            <p:cNvSpPr txBox="1"/>
            <p:nvPr/>
          </p:nvSpPr>
          <p:spPr>
            <a:xfrm>
              <a:off x="1426778" y="3673561"/>
              <a:ext cx="6040944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Donating items is meaningful if it really helps</a:t>
              </a:r>
              <a:endParaRPr sz="2800" b="1" i="1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55" name="Google Shape;155;p17"/>
          <p:cNvGrpSpPr/>
          <p:nvPr/>
        </p:nvGrpSpPr>
        <p:grpSpPr>
          <a:xfrm>
            <a:off x="3201609" y="3929196"/>
            <a:ext cx="9041534" cy="662056"/>
            <a:chOff x="764723" y="4833186"/>
            <a:chExt cx="9041534" cy="662056"/>
          </a:xfrm>
        </p:grpSpPr>
        <p:sp>
          <p:nvSpPr>
            <p:cNvPr id="156" name="Google Shape;156;p17"/>
            <p:cNvSpPr/>
            <p:nvPr/>
          </p:nvSpPr>
          <p:spPr>
            <a:xfrm>
              <a:off x="764723" y="4833186"/>
              <a:ext cx="662056" cy="6620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7"/>
            <p:cNvSpPr txBox="1"/>
            <p:nvPr/>
          </p:nvSpPr>
          <p:spPr>
            <a:xfrm>
              <a:off x="1426779" y="4968384"/>
              <a:ext cx="837947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Traditional collection methods are trouble and boring</a:t>
              </a:r>
              <a:endParaRPr sz="2800" b="1" i="1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pic>
        <p:nvPicPr>
          <p:cNvPr id="158" name="Google Shape;15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0631" y="3039671"/>
            <a:ext cx="396936" cy="396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6074" y="4064394"/>
            <a:ext cx="433126" cy="43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760" y="2117858"/>
            <a:ext cx="428403" cy="4284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17"/>
          <p:cNvGrpSpPr/>
          <p:nvPr/>
        </p:nvGrpSpPr>
        <p:grpSpPr>
          <a:xfrm>
            <a:off x="4755573" y="4849687"/>
            <a:ext cx="9041534" cy="662056"/>
            <a:chOff x="764723" y="4833186"/>
            <a:chExt cx="9041534" cy="662056"/>
          </a:xfrm>
        </p:grpSpPr>
        <p:sp>
          <p:nvSpPr>
            <p:cNvPr id="162" name="Google Shape;162;p17"/>
            <p:cNvSpPr/>
            <p:nvPr/>
          </p:nvSpPr>
          <p:spPr>
            <a:xfrm>
              <a:off x="764723" y="4833186"/>
              <a:ext cx="662056" cy="662056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7"/>
            <p:cNvSpPr txBox="1"/>
            <p:nvPr/>
          </p:nvSpPr>
          <p:spPr>
            <a:xfrm>
              <a:off x="1426779" y="4968384"/>
              <a:ext cx="837947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1">
                  <a:solidFill>
                    <a:schemeClr val="dk1"/>
                  </a:solidFill>
                  <a:latin typeface="Questrial"/>
                  <a:ea typeface="Questrial"/>
                  <a:cs typeface="Questrial"/>
                  <a:sym typeface="Questrial"/>
                </a:rPr>
                <a:t>Season changes, Fashion changes</a:t>
              </a:r>
              <a:endParaRPr/>
            </a:p>
          </p:txBody>
        </p:sp>
      </p:grpSp>
      <p:pic>
        <p:nvPicPr>
          <p:cNvPr id="164" name="Google Shape;164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41946" y="4936060"/>
            <a:ext cx="489310" cy="489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/>
          <p:nvPr/>
        </p:nvSpPr>
        <p:spPr>
          <a:xfrm>
            <a:off x="1128095" y="1869760"/>
            <a:ext cx="1001504" cy="31407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FB0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8"/>
          <p:cNvSpPr/>
          <p:nvPr/>
        </p:nvSpPr>
        <p:spPr>
          <a:xfrm>
            <a:off x="2059698" y="2019143"/>
            <a:ext cx="931173" cy="301562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656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8"/>
          <p:cNvSpPr/>
          <p:nvPr/>
        </p:nvSpPr>
        <p:spPr>
          <a:xfrm>
            <a:off x="2991865" y="2217394"/>
            <a:ext cx="898893" cy="3684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7C6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3858621" y="2136459"/>
            <a:ext cx="845688" cy="28983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CB3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4693554" y="2554338"/>
            <a:ext cx="828822" cy="310110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46F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 rot="-5400000">
            <a:off x="742903" y="3712506"/>
            <a:ext cx="200107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Facebook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 rot="-5400000">
            <a:off x="1808597" y="3843353"/>
            <a:ext cx="17840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YouTube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 rot="-5400000">
            <a:off x="2478434" y="3556256"/>
            <a:ext cx="200853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0EEF0"/>
                </a:solidFill>
                <a:latin typeface="Questrial"/>
                <a:ea typeface="Questrial"/>
                <a:cs typeface="Questrial"/>
                <a:sym typeface="Questrial"/>
              </a:rPr>
              <a:t>Derivative Work</a:t>
            </a:r>
            <a:endParaRPr sz="2800" b="1">
              <a:solidFill>
                <a:srgbClr val="F0EEF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7" name="Google Shape;177;p18"/>
          <p:cNvSpPr txBox="1"/>
          <p:nvPr/>
        </p:nvSpPr>
        <p:spPr>
          <a:xfrm rot="-5400000">
            <a:off x="3567073" y="3855195"/>
            <a:ext cx="17732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WhatsApp</a:t>
            </a:r>
            <a:endParaRPr/>
          </a:p>
        </p:txBody>
      </p:sp>
      <p:sp>
        <p:nvSpPr>
          <p:cNvPr id="178" name="Google Shape;178;p18"/>
          <p:cNvSpPr txBox="1"/>
          <p:nvPr/>
        </p:nvSpPr>
        <p:spPr>
          <a:xfrm rot="-5400000">
            <a:off x="4400141" y="3875458"/>
            <a:ext cx="179592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Instagram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1063049" y="2080591"/>
            <a:ext cx="115290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92.4%</a:t>
            </a:r>
            <a:endParaRPr/>
          </a:p>
        </p:txBody>
      </p:sp>
      <p:sp>
        <p:nvSpPr>
          <p:cNvPr id="180" name="Google Shape;180;p18"/>
          <p:cNvSpPr txBox="1"/>
          <p:nvPr/>
        </p:nvSpPr>
        <p:spPr>
          <a:xfrm>
            <a:off x="1963897" y="2290475"/>
            <a:ext cx="11474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90.7%</a:t>
            </a:r>
            <a:endParaRPr/>
          </a:p>
        </p:txBody>
      </p:sp>
      <p:sp>
        <p:nvSpPr>
          <p:cNvPr id="181" name="Google Shape;181;p18"/>
          <p:cNvSpPr txBox="1"/>
          <p:nvPr/>
        </p:nvSpPr>
        <p:spPr>
          <a:xfrm>
            <a:off x="2896195" y="2377576"/>
            <a:ext cx="1121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84.8%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3924906" y="2250519"/>
            <a:ext cx="8372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86%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4744684" y="2723163"/>
            <a:ext cx="8372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75%</a:t>
            </a:r>
            <a:endParaRPr/>
          </a:p>
        </p:txBody>
      </p:sp>
      <p:sp>
        <p:nvSpPr>
          <p:cNvPr id="184" name="Google Shape;184;p18"/>
          <p:cNvSpPr/>
          <p:nvPr/>
        </p:nvSpPr>
        <p:spPr>
          <a:xfrm>
            <a:off x="1017216" y="5080628"/>
            <a:ext cx="5432961" cy="1265583"/>
          </a:xfrm>
          <a:prstGeom prst="rect">
            <a:avLst/>
          </a:prstGeom>
          <a:solidFill>
            <a:srgbClr val="E8E9EB"/>
          </a:solidFill>
          <a:ln>
            <a:noFill/>
          </a:ln>
          <a:effectLst>
            <a:outerShdw blurRad="596900" dist="50800" dir="16200000" algn="ctr" rotWithShape="0">
              <a:srgbClr val="595959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8"/>
          <p:cNvSpPr/>
          <p:nvPr/>
        </p:nvSpPr>
        <p:spPr>
          <a:xfrm>
            <a:off x="476193" y="4988510"/>
            <a:ext cx="6102064" cy="1411064"/>
          </a:xfrm>
          <a:prstGeom prst="rect">
            <a:avLst/>
          </a:prstGeom>
          <a:solidFill>
            <a:srgbClr val="E8E9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General Use</a:t>
            </a:r>
            <a:endParaRPr/>
          </a:p>
        </p:txBody>
      </p:sp>
      <p:sp>
        <p:nvSpPr>
          <p:cNvPr id="186" name="Google Shape;186;p18"/>
          <p:cNvSpPr/>
          <p:nvPr/>
        </p:nvSpPr>
        <p:spPr>
          <a:xfrm>
            <a:off x="2085352" y="469940"/>
            <a:ext cx="745159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Hong Kong Youth Media Usage</a:t>
            </a:r>
            <a:endParaRPr sz="4400" b="1" i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6782050" y="2229289"/>
            <a:ext cx="1001504" cy="31407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FB0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8"/>
          <p:cNvSpPr/>
          <p:nvPr/>
        </p:nvSpPr>
        <p:spPr>
          <a:xfrm>
            <a:off x="7729210" y="2589436"/>
            <a:ext cx="931173" cy="28337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656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8647189" y="2720921"/>
            <a:ext cx="845688" cy="28983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CB3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8"/>
          <p:cNvSpPr/>
          <p:nvPr/>
        </p:nvSpPr>
        <p:spPr>
          <a:xfrm>
            <a:off x="9494365" y="2209157"/>
            <a:ext cx="974768" cy="344628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46F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8"/>
          <p:cNvSpPr txBox="1"/>
          <p:nvPr/>
        </p:nvSpPr>
        <p:spPr>
          <a:xfrm rot="-5400000">
            <a:off x="6127855" y="3337259"/>
            <a:ext cx="230989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Gain Information</a:t>
            </a:r>
            <a:endParaRPr/>
          </a:p>
        </p:txBody>
      </p:sp>
      <p:sp>
        <p:nvSpPr>
          <p:cNvPr id="192" name="Google Shape;192;p18"/>
          <p:cNvSpPr txBox="1"/>
          <p:nvPr/>
        </p:nvSpPr>
        <p:spPr>
          <a:xfrm rot="-5400000">
            <a:off x="7511575" y="3837098"/>
            <a:ext cx="176918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Video Clip</a:t>
            </a:r>
            <a:endParaRPr/>
          </a:p>
        </p:txBody>
      </p:sp>
      <p:sp>
        <p:nvSpPr>
          <p:cNvPr id="193" name="Google Shape;193;p18"/>
          <p:cNvSpPr txBox="1"/>
          <p:nvPr/>
        </p:nvSpPr>
        <p:spPr>
          <a:xfrm rot="-5400000">
            <a:off x="8317574" y="3908467"/>
            <a:ext cx="17732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Music</a:t>
            </a:r>
            <a:endParaRPr/>
          </a:p>
        </p:txBody>
      </p:sp>
      <p:sp>
        <p:nvSpPr>
          <p:cNvPr id="194" name="Google Shape;194;p18"/>
          <p:cNvSpPr txBox="1"/>
          <p:nvPr/>
        </p:nvSpPr>
        <p:spPr>
          <a:xfrm rot="-5400000">
            <a:off x="9134450" y="3662561"/>
            <a:ext cx="179592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Send Message</a:t>
            </a:r>
            <a:endParaRPr/>
          </a:p>
        </p:txBody>
      </p:sp>
      <p:sp>
        <p:nvSpPr>
          <p:cNvPr id="195" name="Google Shape;195;p18"/>
          <p:cNvSpPr txBox="1"/>
          <p:nvPr/>
        </p:nvSpPr>
        <p:spPr>
          <a:xfrm>
            <a:off x="6525154" y="2492331"/>
            <a:ext cx="157120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84.4%</a:t>
            </a:r>
            <a:endParaRPr/>
          </a:p>
        </p:txBody>
      </p:sp>
      <p:sp>
        <p:nvSpPr>
          <p:cNvPr id="196" name="Google Shape;196;p18"/>
          <p:cNvSpPr txBox="1"/>
          <p:nvPr/>
        </p:nvSpPr>
        <p:spPr>
          <a:xfrm>
            <a:off x="7651890" y="2841009"/>
            <a:ext cx="11474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79.7%</a:t>
            </a:r>
            <a:endParaRPr/>
          </a:p>
        </p:txBody>
      </p:sp>
      <p:sp>
        <p:nvSpPr>
          <p:cNvPr id="197" name="Google Shape;197;p18"/>
          <p:cNvSpPr txBox="1"/>
          <p:nvPr/>
        </p:nvSpPr>
        <p:spPr>
          <a:xfrm>
            <a:off x="8543554" y="3078605"/>
            <a:ext cx="10776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78.4%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9227007" y="2498142"/>
            <a:ext cx="16108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E8E9EB"/>
                </a:solidFill>
                <a:latin typeface="Questrial"/>
                <a:ea typeface="Questrial"/>
                <a:cs typeface="Questrial"/>
                <a:sym typeface="Questrial"/>
              </a:rPr>
              <a:t>84.9%</a:t>
            </a:r>
            <a:endParaRPr/>
          </a:p>
        </p:txBody>
      </p:sp>
      <p:sp>
        <p:nvSpPr>
          <p:cNvPr id="199" name="Google Shape;199;p18"/>
          <p:cNvSpPr/>
          <p:nvPr/>
        </p:nvSpPr>
        <p:spPr>
          <a:xfrm>
            <a:off x="6399150" y="5070399"/>
            <a:ext cx="4606901" cy="1265583"/>
          </a:xfrm>
          <a:prstGeom prst="rect">
            <a:avLst/>
          </a:prstGeom>
          <a:solidFill>
            <a:srgbClr val="E8E9EB"/>
          </a:solidFill>
          <a:ln>
            <a:noFill/>
          </a:ln>
          <a:effectLst>
            <a:outerShdw blurRad="596900" dist="50800" dir="16200000" algn="ctr" rotWithShape="0">
              <a:srgbClr val="595959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519071" y="6416003"/>
            <a:ext cx="1163948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RTHK 2016 年度新聞與社交媒體使用行為調查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5684284" y="5003423"/>
            <a:ext cx="5718539" cy="1388642"/>
          </a:xfrm>
          <a:prstGeom prst="rect">
            <a:avLst/>
          </a:prstGeom>
          <a:solidFill>
            <a:srgbClr val="E8E9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Use for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0"/>
                            </p:stCondLst>
                            <p:childTnLst>
                              <p:par>
                                <p:cTn id="1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0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/>
        </p:nvSpPr>
        <p:spPr>
          <a:xfrm>
            <a:off x="2597149" y="613311"/>
            <a:ext cx="69977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Client Analysis </a:t>
            </a:r>
            <a:endParaRPr sz="5400" b="1" i="1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838264" y="4459584"/>
            <a:ext cx="414645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70C0"/>
                </a:solidFill>
                <a:latin typeface="Questrial"/>
                <a:ea typeface="Questrial"/>
                <a:cs typeface="Questrial"/>
                <a:sym typeface="Questrial"/>
              </a:rPr>
              <a:t>Social media management</a:t>
            </a:r>
            <a:endParaRPr/>
          </a:p>
        </p:txBody>
      </p:sp>
      <p:sp>
        <p:nvSpPr>
          <p:cNvPr id="208" name="Google Shape;208;p19"/>
          <p:cNvSpPr/>
          <p:nvPr/>
        </p:nvSpPr>
        <p:spPr>
          <a:xfrm>
            <a:off x="4693745" y="2858766"/>
            <a:ext cx="311960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Involve more creative people</a:t>
            </a:r>
            <a:endParaRPr sz="2800" b="1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9" name="Google Shape;209;p19"/>
          <p:cNvSpPr/>
          <p:nvPr/>
        </p:nvSpPr>
        <p:spPr>
          <a:xfrm>
            <a:off x="7521594" y="4230712"/>
            <a:ext cx="46704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5050"/>
                </a:solidFill>
                <a:latin typeface="Questrial"/>
                <a:ea typeface="Questrial"/>
                <a:cs typeface="Questrial"/>
                <a:sym typeface="Questrial"/>
              </a:rPr>
              <a:t>New activity style</a:t>
            </a:r>
            <a:endParaRPr sz="2800" b="1">
              <a:solidFill>
                <a:srgbClr val="FF505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1348739" y="2643135"/>
            <a:ext cx="2986905" cy="1385373"/>
          </a:xfrm>
          <a:custGeom>
            <a:avLst/>
            <a:gdLst/>
            <a:ahLst/>
            <a:cxnLst/>
            <a:rect l="l" t="t" r="r" b="b"/>
            <a:pathLst>
              <a:path w="2986905" h="1385373" extrusionOk="0">
                <a:moveTo>
                  <a:pt x="1493452" y="0"/>
                </a:moveTo>
                <a:cubicBezTo>
                  <a:pt x="2227878" y="0"/>
                  <a:pt x="2840630" y="580444"/>
                  <a:pt x="2982343" y="1352068"/>
                </a:cubicBezTo>
                <a:lnTo>
                  <a:pt x="2986905" y="1385373"/>
                </a:lnTo>
                <a:lnTo>
                  <a:pt x="0" y="1385373"/>
                </a:lnTo>
                <a:lnTo>
                  <a:pt x="4562" y="1352068"/>
                </a:lnTo>
                <a:cubicBezTo>
                  <a:pt x="146274" y="580444"/>
                  <a:pt x="759026" y="0"/>
                  <a:pt x="1493452" y="0"/>
                </a:cubicBezTo>
                <a:close/>
              </a:path>
            </a:pathLst>
          </a:custGeom>
          <a:solidFill>
            <a:srgbClr val="0070C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8171450" y="2643134"/>
            <a:ext cx="2986905" cy="1385373"/>
          </a:xfrm>
          <a:custGeom>
            <a:avLst/>
            <a:gdLst/>
            <a:ahLst/>
            <a:cxnLst/>
            <a:rect l="l" t="t" r="r" b="b"/>
            <a:pathLst>
              <a:path w="2986905" h="1385373" extrusionOk="0">
                <a:moveTo>
                  <a:pt x="1493452" y="0"/>
                </a:moveTo>
                <a:cubicBezTo>
                  <a:pt x="2227878" y="0"/>
                  <a:pt x="2840630" y="580444"/>
                  <a:pt x="2982343" y="1352068"/>
                </a:cubicBezTo>
                <a:lnTo>
                  <a:pt x="2986905" y="1385373"/>
                </a:lnTo>
                <a:lnTo>
                  <a:pt x="0" y="1385373"/>
                </a:lnTo>
                <a:lnTo>
                  <a:pt x="4562" y="1352068"/>
                </a:lnTo>
                <a:cubicBezTo>
                  <a:pt x="146274" y="580444"/>
                  <a:pt x="759026" y="0"/>
                  <a:pt x="1493452" y="0"/>
                </a:cubicBezTo>
                <a:close/>
              </a:path>
            </a:pathLst>
          </a:custGeom>
          <a:solidFill>
            <a:srgbClr val="FF505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9"/>
          <p:cNvSpPr/>
          <p:nvPr/>
        </p:nvSpPr>
        <p:spPr>
          <a:xfrm rot="10800000">
            <a:off x="4760095" y="4028508"/>
            <a:ext cx="2986905" cy="1385373"/>
          </a:xfrm>
          <a:custGeom>
            <a:avLst/>
            <a:gdLst/>
            <a:ahLst/>
            <a:cxnLst/>
            <a:rect l="l" t="t" r="r" b="b"/>
            <a:pathLst>
              <a:path w="2986905" h="1385373" extrusionOk="0">
                <a:moveTo>
                  <a:pt x="1493452" y="0"/>
                </a:moveTo>
                <a:cubicBezTo>
                  <a:pt x="2227878" y="0"/>
                  <a:pt x="2840630" y="580444"/>
                  <a:pt x="2982343" y="1352068"/>
                </a:cubicBezTo>
                <a:lnTo>
                  <a:pt x="2986905" y="1385373"/>
                </a:lnTo>
                <a:lnTo>
                  <a:pt x="0" y="1385373"/>
                </a:lnTo>
                <a:lnTo>
                  <a:pt x="4562" y="1352068"/>
                </a:lnTo>
                <a:cubicBezTo>
                  <a:pt x="146274" y="580444"/>
                  <a:pt x="759026" y="0"/>
                  <a:pt x="1493452" y="0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9"/>
          <p:cNvSpPr txBox="1"/>
          <p:nvPr/>
        </p:nvSpPr>
        <p:spPr>
          <a:xfrm>
            <a:off x="2091624" y="2828835"/>
            <a:ext cx="150113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01</a:t>
            </a:r>
            <a:endParaRPr sz="72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5568388" y="4121030"/>
            <a:ext cx="150113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02</a:t>
            </a:r>
            <a:endParaRPr sz="72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5" name="Google Shape;215;p19"/>
          <p:cNvSpPr txBox="1"/>
          <p:nvPr/>
        </p:nvSpPr>
        <p:spPr>
          <a:xfrm>
            <a:off x="8844283" y="2814937"/>
            <a:ext cx="150113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03</a:t>
            </a:r>
            <a:endParaRPr sz="72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"/>
          <p:cNvSpPr txBox="1">
            <a:spLocks noGrp="1"/>
          </p:cNvSpPr>
          <p:nvPr>
            <p:ph type="body" idx="1"/>
          </p:nvPr>
        </p:nvSpPr>
        <p:spPr>
          <a:xfrm>
            <a:off x="750849" y="2910971"/>
            <a:ext cx="10602951" cy="2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 b="1" i="1">
                <a:latin typeface="Questrial"/>
                <a:ea typeface="Questrial"/>
                <a:cs typeface="Questrial"/>
                <a:sym typeface="Questrial"/>
              </a:rPr>
              <a:t>Item have its own trip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 b="1" i="1">
                <a:latin typeface="Questrial"/>
                <a:ea typeface="Questrial"/>
                <a:cs typeface="Questrial"/>
                <a:sym typeface="Questrial"/>
              </a:rPr>
              <a:t>just let them go and give them our best wishes</a:t>
            </a:r>
            <a:endParaRPr/>
          </a:p>
        </p:txBody>
      </p:sp>
      <p:sp>
        <p:nvSpPr>
          <p:cNvPr id="221" name="Google Shape;221;p20"/>
          <p:cNvSpPr txBox="1"/>
          <p:nvPr/>
        </p:nvSpPr>
        <p:spPr>
          <a:xfrm>
            <a:off x="2597149" y="613311"/>
            <a:ext cx="69977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Proposition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"/>
          <p:cNvSpPr/>
          <p:nvPr/>
        </p:nvSpPr>
        <p:spPr>
          <a:xfrm>
            <a:off x="2160916" y="4535742"/>
            <a:ext cx="804988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傳承「心」的旅途</a:t>
            </a:r>
            <a:endParaRPr sz="7200" b="1" i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5545" y="633318"/>
            <a:ext cx="3711187" cy="3115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/>
        </p:nvSpPr>
        <p:spPr>
          <a:xfrm>
            <a:off x="2597150" y="698500"/>
            <a:ext cx="69977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Campaign Promotion</a:t>
            </a:r>
            <a:endParaRPr sz="5400" b="1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233" name="Google Shape;233;p22"/>
          <p:cNvGrpSpPr/>
          <p:nvPr/>
        </p:nvGrpSpPr>
        <p:grpSpPr>
          <a:xfrm>
            <a:off x="7890225" y="2122236"/>
            <a:ext cx="1881016" cy="1866900"/>
            <a:chOff x="3832957" y="2209800"/>
            <a:chExt cx="1881016" cy="1866900"/>
          </a:xfrm>
        </p:grpSpPr>
        <p:sp>
          <p:nvSpPr>
            <p:cNvPr id="234" name="Google Shape;234;p22"/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52CBB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22"/>
            <p:cNvSpPr txBox="1"/>
            <p:nvPr/>
          </p:nvSpPr>
          <p:spPr>
            <a:xfrm>
              <a:off x="3832957" y="2372227"/>
              <a:ext cx="188101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E6E7E9"/>
                  </a:solidFill>
                  <a:latin typeface="Questrial"/>
                  <a:ea typeface="Questrial"/>
                  <a:cs typeface="Questrial"/>
                  <a:sym typeface="Questrial"/>
                </a:rPr>
                <a:t>Stage 3</a:t>
              </a:r>
              <a:endParaRPr sz="3600" b="1">
                <a:solidFill>
                  <a:srgbClr val="E6E7E9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36" name="Google Shape;236;p22"/>
          <p:cNvGrpSpPr/>
          <p:nvPr/>
        </p:nvGrpSpPr>
        <p:grpSpPr>
          <a:xfrm>
            <a:off x="2982104" y="2122236"/>
            <a:ext cx="1805441" cy="1866900"/>
            <a:chOff x="1429218" y="2209800"/>
            <a:chExt cx="1805441" cy="1866900"/>
          </a:xfrm>
        </p:grpSpPr>
        <p:sp>
          <p:nvSpPr>
            <p:cNvPr id="237" name="Google Shape;237;p22"/>
            <p:cNvSpPr/>
            <p:nvPr/>
          </p:nvSpPr>
          <p:spPr>
            <a:xfrm>
              <a:off x="1494518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F59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2"/>
            <p:cNvSpPr txBox="1"/>
            <p:nvPr/>
          </p:nvSpPr>
          <p:spPr>
            <a:xfrm>
              <a:off x="1429218" y="2411796"/>
              <a:ext cx="180544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E6E7E9"/>
                  </a:solidFill>
                  <a:latin typeface="Questrial"/>
                  <a:ea typeface="Questrial"/>
                  <a:cs typeface="Questrial"/>
                  <a:sym typeface="Questrial"/>
                </a:rPr>
                <a:t>Stage 1</a:t>
              </a:r>
              <a:endParaRPr/>
            </a:p>
          </p:txBody>
        </p:sp>
      </p:grpSp>
      <p:sp>
        <p:nvSpPr>
          <p:cNvPr id="239" name="Google Shape;239;p22"/>
          <p:cNvSpPr/>
          <p:nvPr/>
        </p:nvSpPr>
        <p:spPr>
          <a:xfrm rot="10800000" flipH="1">
            <a:off x="3047404" y="3055686"/>
            <a:ext cx="1591582" cy="3031986"/>
          </a:xfrm>
          <a:custGeom>
            <a:avLst/>
            <a:gdLst/>
            <a:ahLst/>
            <a:cxnLst/>
            <a:rect l="l" t="t" r="r" b="b"/>
            <a:pathLst>
              <a:path w="1591582" h="3031986" extrusionOk="0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sy="107000" algn="ctr" rotWithShape="0">
              <a:srgbClr val="000000">
                <a:alpha val="2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2"/>
          <p:cNvSpPr/>
          <p:nvPr/>
        </p:nvSpPr>
        <p:spPr>
          <a:xfrm rot="10800000" flipH="1">
            <a:off x="8048663" y="3055686"/>
            <a:ext cx="1591582" cy="3031986"/>
          </a:xfrm>
          <a:custGeom>
            <a:avLst/>
            <a:gdLst/>
            <a:ahLst/>
            <a:cxnLst/>
            <a:rect l="l" t="t" r="r" b="b"/>
            <a:pathLst>
              <a:path w="1591582" h="3031986" extrusionOk="0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sy="107000" algn="ctr" rotWithShape="0">
              <a:srgbClr val="000000">
                <a:alpha val="2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1" name="Google Shape;241;p22"/>
          <p:cNvGrpSpPr/>
          <p:nvPr/>
        </p:nvGrpSpPr>
        <p:grpSpPr>
          <a:xfrm>
            <a:off x="3041734" y="3749878"/>
            <a:ext cx="1605303" cy="830997"/>
            <a:chOff x="1488848" y="3837442"/>
            <a:chExt cx="1605303" cy="830997"/>
          </a:xfrm>
        </p:grpSpPr>
        <p:sp>
          <p:nvSpPr>
            <p:cNvPr id="242" name="Google Shape;242;p22"/>
            <p:cNvSpPr txBox="1"/>
            <p:nvPr/>
          </p:nvSpPr>
          <p:spPr>
            <a:xfrm>
              <a:off x="1488848" y="3837442"/>
              <a:ext cx="1605303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FF5969"/>
                  </a:solidFill>
                  <a:latin typeface="Questrial"/>
                  <a:ea typeface="Questrial"/>
                  <a:cs typeface="Questrial"/>
                  <a:sym typeface="Questrial"/>
                </a:rPr>
                <a:t>Raise the Awareness</a:t>
              </a:r>
              <a:endParaRPr/>
            </a:p>
          </p:txBody>
        </p:sp>
        <p:sp>
          <p:nvSpPr>
            <p:cNvPr id="243" name="Google Shape;243;p22"/>
            <p:cNvSpPr txBox="1"/>
            <p:nvPr/>
          </p:nvSpPr>
          <p:spPr>
            <a:xfrm>
              <a:off x="1488849" y="4146827"/>
              <a:ext cx="159158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solidFill>
                  <a:srgbClr val="A6A6A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44" name="Google Shape;244;p22"/>
          <p:cNvGrpSpPr/>
          <p:nvPr/>
        </p:nvGrpSpPr>
        <p:grpSpPr>
          <a:xfrm>
            <a:off x="8034942" y="3749878"/>
            <a:ext cx="1591582" cy="830997"/>
            <a:chOff x="3977674" y="3837442"/>
            <a:chExt cx="1591582" cy="830997"/>
          </a:xfrm>
        </p:grpSpPr>
        <p:sp>
          <p:nvSpPr>
            <p:cNvPr id="245" name="Google Shape;245;p22"/>
            <p:cNvSpPr txBox="1"/>
            <p:nvPr/>
          </p:nvSpPr>
          <p:spPr>
            <a:xfrm>
              <a:off x="3977674" y="3837442"/>
              <a:ext cx="159158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52CBBE"/>
                  </a:solidFill>
                  <a:latin typeface="Questrial"/>
                  <a:ea typeface="Questrial"/>
                  <a:cs typeface="Questrial"/>
                  <a:sym typeface="Questrial"/>
                </a:rPr>
                <a:t>Take The First Step</a:t>
              </a:r>
              <a:endParaRPr/>
            </a:p>
          </p:txBody>
        </p:sp>
        <p:sp>
          <p:nvSpPr>
            <p:cNvPr id="246" name="Google Shape;246;p22"/>
            <p:cNvSpPr txBox="1"/>
            <p:nvPr/>
          </p:nvSpPr>
          <p:spPr>
            <a:xfrm>
              <a:off x="3977674" y="4146827"/>
              <a:ext cx="159158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solidFill>
                  <a:srgbClr val="A6A6A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pic>
        <p:nvPicPr>
          <p:cNvPr id="247" name="Google Shape;24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5861" y="4768451"/>
            <a:ext cx="923330" cy="92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14522" y="4831918"/>
            <a:ext cx="859863" cy="8598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22"/>
          <p:cNvGrpSpPr/>
          <p:nvPr/>
        </p:nvGrpSpPr>
        <p:grpSpPr>
          <a:xfrm>
            <a:off x="5481676" y="2122236"/>
            <a:ext cx="1805441" cy="1866900"/>
            <a:chOff x="6363779" y="2209800"/>
            <a:chExt cx="1805441" cy="1866900"/>
          </a:xfrm>
        </p:grpSpPr>
        <p:sp>
          <p:nvSpPr>
            <p:cNvPr id="250" name="Google Shape;250;p22"/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EC6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2"/>
            <p:cNvSpPr txBox="1"/>
            <p:nvPr/>
          </p:nvSpPr>
          <p:spPr>
            <a:xfrm>
              <a:off x="6363779" y="2411795"/>
              <a:ext cx="180544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E6E7E9"/>
                  </a:solidFill>
                  <a:latin typeface="Questrial"/>
                  <a:ea typeface="Questrial"/>
                  <a:cs typeface="Questrial"/>
                  <a:sym typeface="Questrial"/>
                </a:rPr>
                <a:t>Stage 2</a:t>
              </a:r>
              <a:endParaRPr sz="3600" b="1">
                <a:solidFill>
                  <a:srgbClr val="E6E7E9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252" name="Google Shape;252;p22"/>
          <p:cNvSpPr/>
          <p:nvPr/>
        </p:nvSpPr>
        <p:spPr>
          <a:xfrm rot="10800000" flipH="1">
            <a:off x="5606169" y="3055686"/>
            <a:ext cx="1591582" cy="3031986"/>
          </a:xfrm>
          <a:custGeom>
            <a:avLst/>
            <a:gdLst/>
            <a:ahLst/>
            <a:cxnLst/>
            <a:rect l="l" t="t" r="r" b="b"/>
            <a:pathLst>
              <a:path w="1591582" h="3031986" extrusionOk="0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sy="107000" algn="ctr" rotWithShape="0">
              <a:srgbClr val="000000">
                <a:alpha val="2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2"/>
          <p:cNvSpPr txBox="1"/>
          <p:nvPr/>
        </p:nvSpPr>
        <p:spPr>
          <a:xfrm>
            <a:off x="5606169" y="3749878"/>
            <a:ext cx="159158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EC630"/>
                </a:solidFill>
                <a:latin typeface="Questrial"/>
                <a:ea typeface="Questrial"/>
                <a:cs typeface="Questrial"/>
                <a:sym typeface="Questrial"/>
              </a:rPr>
              <a:t>Video Contest</a:t>
            </a:r>
            <a:endParaRPr sz="2400" b="1">
              <a:solidFill>
                <a:srgbClr val="FEC63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54" name="Google Shape;254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4860784"/>
            <a:ext cx="830997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"/>
          <p:cNvSpPr txBox="1"/>
          <p:nvPr/>
        </p:nvSpPr>
        <p:spPr>
          <a:xfrm>
            <a:off x="4951977" y="203840"/>
            <a:ext cx="27074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6969"/>
                </a:solidFill>
                <a:latin typeface="Questrial"/>
                <a:ea typeface="Questrial"/>
                <a:cs typeface="Questrial"/>
                <a:sym typeface="Questrial"/>
              </a:rPr>
              <a:t>Stage 1</a:t>
            </a:r>
            <a:endParaRPr/>
          </a:p>
        </p:txBody>
      </p:sp>
      <p:sp>
        <p:nvSpPr>
          <p:cNvPr id="260" name="Google Shape;260;p23"/>
          <p:cNvSpPr/>
          <p:nvPr/>
        </p:nvSpPr>
        <p:spPr>
          <a:xfrm>
            <a:off x="2071349" y="967779"/>
            <a:ext cx="846875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Importance of Check-in &amp; Tag</a:t>
            </a:r>
            <a:endParaRPr sz="4400" b="1">
              <a:solidFill>
                <a:srgbClr val="2E75B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261" name="Google Shape;261;p23"/>
          <p:cNvCxnSpPr>
            <a:stCxn id="262" idx="6"/>
          </p:cNvCxnSpPr>
          <p:nvPr/>
        </p:nvCxnSpPr>
        <p:spPr>
          <a:xfrm rot="10800000" flipH="1">
            <a:off x="7144154" y="4695510"/>
            <a:ext cx="2444400" cy="943800"/>
          </a:xfrm>
          <a:prstGeom prst="straightConnector1">
            <a:avLst/>
          </a:prstGeom>
          <a:noFill/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3" name="Google Shape;263;p23"/>
          <p:cNvCxnSpPr>
            <a:stCxn id="262" idx="2"/>
            <a:endCxn id="264" idx="6"/>
          </p:cNvCxnSpPr>
          <p:nvPr/>
        </p:nvCxnSpPr>
        <p:spPr>
          <a:xfrm rot="10800000">
            <a:off x="4403474" y="4376310"/>
            <a:ext cx="2152200" cy="1263000"/>
          </a:xfrm>
          <a:prstGeom prst="straightConnector1">
            <a:avLst/>
          </a:prstGeom>
          <a:noFill/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5" name="Google Shape;265;p23"/>
          <p:cNvCxnSpPr>
            <a:endCxn id="264" idx="2"/>
          </p:cNvCxnSpPr>
          <p:nvPr/>
        </p:nvCxnSpPr>
        <p:spPr>
          <a:xfrm rot="10800000" flipH="1">
            <a:off x="1437800" y="4376304"/>
            <a:ext cx="2377200" cy="1207800"/>
          </a:xfrm>
          <a:prstGeom prst="straightConnector1">
            <a:avLst/>
          </a:prstGeom>
          <a:noFill/>
          <a:ln w="28575" cap="flat" cmpd="sng">
            <a:solidFill>
              <a:srgbClr val="A6A6A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p23"/>
          <p:cNvSpPr/>
          <p:nvPr/>
        </p:nvSpPr>
        <p:spPr>
          <a:xfrm>
            <a:off x="1071779" y="5316145"/>
            <a:ext cx="588480" cy="588480"/>
          </a:xfrm>
          <a:prstGeom prst="ellipse">
            <a:avLst/>
          </a:prstGeom>
          <a:solidFill>
            <a:srgbClr val="EF3078"/>
          </a:solidFill>
          <a:ln>
            <a:noFill/>
          </a:ln>
          <a:effectLst>
            <a:outerShdw blurRad="76200" sx="104999" sy="104999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3"/>
          <p:cNvSpPr txBox="1"/>
          <p:nvPr/>
        </p:nvSpPr>
        <p:spPr>
          <a:xfrm>
            <a:off x="1174367" y="5287219"/>
            <a:ext cx="383303" cy="646331"/>
          </a:xfrm>
          <a:prstGeom prst="rect">
            <a:avLst/>
          </a:prstGeom>
          <a:noFill/>
          <a:ln>
            <a:noFill/>
          </a:ln>
          <a:effectLst>
            <a:outerShdw blurRad="63500" sx="104999" sy="104999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3E3E3"/>
                </a:solidFill>
                <a:latin typeface="Questrial"/>
                <a:ea typeface="Questrial"/>
                <a:cs typeface="Questrial"/>
                <a:sym typeface="Questrial"/>
              </a:rPr>
              <a:t>1</a:t>
            </a:r>
            <a:endParaRPr/>
          </a:p>
        </p:txBody>
      </p:sp>
      <p:sp>
        <p:nvSpPr>
          <p:cNvPr id="264" name="Google Shape;264;p23"/>
          <p:cNvSpPr/>
          <p:nvPr/>
        </p:nvSpPr>
        <p:spPr>
          <a:xfrm>
            <a:off x="3815000" y="4082064"/>
            <a:ext cx="588480" cy="588480"/>
          </a:xfrm>
          <a:prstGeom prst="ellipse">
            <a:avLst/>
          </a:prstGeom>
          <a:solidFill>
            <a:srgbClr val="03A1A4"/>
          </a:solidFill>
          <a:ln>
            <a:noFill/>
          </a:ln>
          <a:effectLst>
            <a:outerShdw blurRad="76200" sx="104999" sy="104999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3"/>
          <p:cNvSpPr txBox="1"/>
          <p:nvPr/>
        </p:nvSpPr>
        <p:spPr>
          <a:xfrm>
            <a:off x="3901151" y="4049250"/>
            <a:ext cx="383303" cy="646331"/>
          </a:xfrm>
          <a:prstGeom prst="rect">
            <a:avLst/>
          </a:prstGeom>
          <a:noFill/>
          <a:ln>
            <a:noFill/>
          </a:ln>
          <a:effectLst>
            <a:outerShdw blurRad="63500" sx="104999" sy="104999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3E3E3"/>
                </a:solidFill>
                <a:latin typeface="Questrial"/>
                <a:ea typeface="Questrial"/>
                <a:cs typeface="Questrial"/>
                <a:sym typeface="Questrial"/>
              </a:rPr>
              <a:t>2</a:t>
            </a:r>
            <a:endParaRPr/>
          </a:p>
        </p:txBody>
      </p:sp>
      <p:sp>
        <p:nvSpPr>
          <p:cNvPr id="262" name="Google Shape;262;p23"/>
          <p:cNvSpPr/>
          <p:nvPr/>
        </p:nvSpPr>
        <p:spPr>
          <a:xfrm>
            <a:off x="6555674" y="5345070"/>
            <a:ext cx="588480" cy="588480"/>
          </a:xfrm>
          <a:prstGeom prst="ellipse">
            <a:avLst/>
          </a:prstGeom>
          <a:solidFill>
            <a:srgbClr val="EE9524"/>
          </a:solidFill>
          <a:ln>
            <a:noFill/>
          </a:ln>
          <a:effectLst>
            <a:outerShdw blurRad="76200" sx="104999" sy="104999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3"/>
          <p:cNvSpPr/>
          <p:nvPr/>
        </p:nvSpPr>
        <p:spPr>
          <a:xfrm>
            <a:off x="9440808" y="3552412"/>
            <a:ext cx="1706235" cy="1647783"/>
          </a:xfrm>
          <a:prstGeom prst="ellipse">
            <a:avLst/>
          </a:prstGeom>
          <a:solidFill>
            <a:srgbClr val="FF5050"/>
          </a:solidFill>
          <a:ln>
            <a:noFill/>
          </a:ln>
          <a:effectLst>
            <a:outerShdw blurRad="76200" sx="104999" sy="104999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3"/>
          <p:cNvSpPr txBox="1"/>
          <p:nvPr/>
        </p:nvSpPr>
        <p:spPr>
          <a:xfrm>
            <a:off x="6658262" y="5287219"/>
            <a:ext cx="383303" cy="646331"/>
          </a:xfrm>
          <a:prstGeom prst="rect">
            <a:avLst/>
          </a:prstGeom>
          <a:noFill/>
          <a:ln>
            <a:noFill/>
          </a:ln>
          <a:effectLst>
            <a:outerShdw blurRad="63500" sx="104999" sy="104999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3E3E3"/>
                </a:solidFill>
                <a:latin typeface="Questrial"/>
                <a:ea typeface="Questrial"/>
                <a:cs typeface="Questrial"/>
                <a:sym typeface="Questrial"/>
              </a:rPr>
              <a:t>3</a:t>
            </a:r>
            <a:endParaRPr/>
          </a:p>
        </p:txBody>
      </p:sp>
      <p:sp>
        <p:nvSpPr>
          <p:cNvPr id="271" name="Google Shape;271;p23"/>
          <p:cNvSpPr txBox="1"/>
          <p:nvPr/>
        </p:nvSpPr>
        <p:spPr>
          <a:xfrm>
            <a:off x="9763213" y="3595774"/>
            <a:ext cx="1017366" cy="1446550"/>
          </a:xfrm>
          <a:prstGeom prst="rect">
            <a:avLst/>
          </a:prstGeom>
          <a:noFill/>
          <a:ln>
            <a:noFill/>
          </a:ln>
          <a:effectLst>
            <a:outerShdw blurRad="63500" sx="104999" sy="104999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1">
                <a:solidFill>
                  <a:srgbClr val="E3E3E3"/>
                </a:solidFill>
                <a:latin typeface="Questrial"/>
                <a:ea typeface="Questrial"/>
                <a:cs typeface="Questrial"/>
                <a:sym typeface="Questrial"/>
              </a:rPr>
              <a:t>4</a:t>
            </a:r>
            <a:endParaRPr/>
          </a:p>
        </p:txBody>
      </p:sp>
      <p:grpSp>
        <p:nvGrpSpPr>
          <p:cNvPr id="272" name="Google Shape;272;p23"/>
          <p:cNvGrpSpPr/>
          <p:nvPr/>
        </p:nvGrpSpPr>
        <p:grpSpPr>
          <a:xfrm>
            <a:off x="-96800" y="3738623"/>
            <a:ext cx="3308940" cy="1453644"/>
            <a:chOff x="-86171" y="3958080"/>
            <a:chExt cx="2739872" cy="383152"/>
          </a:xfrm>
        </p:grpSpPr>
        <p:sp>
          <p:nvSpPr>
            <p:cNvPr id="273" name="Google Shape;273;p23"/>
            <p:cNvSpPr txBox="1"/>
            <p:nvPr/>
          </p:nvSpPr>
          <p:spPr>
            <a:xfrm>
              <a:off x="-86171" y="3958080"/>
              <a:ext cx="2739872" cy="160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EF3078"/>
                  </a:solidFill>
                  <a:latin typeface="Questrial"/>
                  <a:ea typeface="Questrial"/>
                  <a:cs typeface="Questrial"/>
                  <a:sym typeface="Questrial"/>
                </a:rPr>
                <a:t>Events</a:t>
              </a:r>
              <a:endParaRPr/>
            </a:p>
          </p:txBody>
        </p:sp>
        <p:sp>
          <p:nvSpPr>
            <p:cNvPr id="274" name="Google Shape;274;p23"/>
            <p:cNvSpPr txBox="1"/>
            <p:nvPr/>
          </p:nvSpPr>
          <p:spPr>
            <a:xfrm>
              <a:off x="88020" y="4094760"/>
              <a:ext cx="2352461" cy="2464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3F3F3F"/>
                  </a:solidFill>
                  <a:latin typeface="Questrial"/>
                  <a:ea typeface="Questrial"/>
                  <a:cs typeface="Questrial"/>
                  <a:sym typeface="Questrial"/>
                </a:rPr>
                <a:t>E.g.「Season of Love」「2人3足勵同行」</a:t>
              </a:r>
              <a:endParaRPr sz="1600" b="1">
                <a:solidFill>
                  <a:srgbClr val="A6A6A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75" name="Google Shape;275;p23"/>
          <p:cNvGrpSpPr/>
          <p:nvPr/>
        </p:nvGrpSpPr>
        <p:grpSpPr>
          <a:xfrm>
            <a:off x="2381701" y="2728892"/>
            <a:ext cx="3616361" cy="1392704"/>
            <a:chOff x="2122136" y="2939846"/>
            <a:chExt cx="2577315" cy="787075"/>
          </a:xfrm>
        </p:grpSpPr>
        <p:sp>
          <p:nvSpPr>
            <p:cNvPr id="276" name="Google Shape;276;p23"/>
            <p:cNvSpPr txBox="1"/>
            <p:nvPr/>
          </p:nvSpPr>
          <p:spPr>
            <a:xfrm>
              <a:off x="2122136" y="2939846"/>
              <a:ext cx="2577315" cy="2609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03A1A4"/>
                  </a:solidFill>
                  <a:latin typeface="Questrial"/>
                  <a:ea typeface="Questrial"/>
                  <a:cs typeface="Questrial"/>
                  <a:sym typeface="Questrial"/>
                </a:rPr>
                <a:t>Social Media “Check-In”</a:t>
              </a:r>
              <a:endParaRPr/>
            </a:p>
          </p:txBody>
        </p:sp>
        <p:sp>
          <p:nvSpPr>
            <p:cNvPr id="277" name="Google Shape;277;p23"/>
            <p:cNvSpPr txBox="1"/>
            <p:nvPr/>
          </p:nvSpPr>
          <p:spPr>
            <a:xfrm>
              <a:off x="2281192" y="3154167"/>
              <a:ext cx="2126507" cy="5727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3F3F3F"/>
                  </a:solidFill>
                  <a:latin typeface="Questrial"/>
                  <a:ea typeface="Questrial"/>
                  <a:cs typeface="Questrial"/>
                  <a:sym typeface="Questrial"/>
                </a:rPr>
                <a:t>Audience take photos for the event </a:t>
              </a:r>
              <a:endParaRPr/>
            </a:p>
          </p:txBody>
        </p:sp>
      </p:grpSp>
      <p:grpSp>
        <p:nvGrpSpPr>
          <p:cNvPr id="278" name="Google Shape;278;p23"/>
          <p:cNvGrpSpPr/>
          <p:nvPr/>
        </p:nvGrpSpPr>
        <p:grpSpPr>
          <a:xfrm>
            <a:off x="5516111" y="3977065"/>
            <a:ext cx="3050638" cy="1123475"/>
            <a:chOff x="4246516" y="3872063"/>
            <a:chExt cx="2126507" cy="861388"/>
          </a:xfrm>
        </p:grpSpPr>
        <p:sp>
          <p:nvSpPr>
            <p:cNvPr id="279" name="Google Shape;279;p23"/>
            <p:cNvSpPr txBox="1"/>
            <p:nvPr/>
          </p:nvSpPr>
          <p:spPr>
            <a:xfrm>
              <a:off x="4246516" y="3872063"/>
              <a:ext cx="2126507" cy="353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EE9524"/>
                  </a:solidFill>
                  <a:latin typeface="Questrial"/>
                  <a:ea typeface="Questrial"/>
                  <a:cs typeface="Questrial"/>
                  <a:sym typeface="Questrial"/>
                </a:rPr>
                <a:t>Social Media Sharing</a:t>
              </a:r>
              <a:endParaRPr sz="2400" b="1">
                <a:solidFill>
                  <a:srgbClr val="EE9524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80" name="Google Shape;280;p23"/>
            <p:cNvSpPr txBox="1"/>
            <p:nvPr/>
          </p:nvSpPr>
          <p:spPr>
            <a:xfrm>
              <a:off x="4246516" y="4190702"/>
              <a:ext cx="2126507" cy="5427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3F3F3F"/>
                  </a:solidFill>
                  <a:latin typeface="Questrial"/>
                  <a:ea typeface="Questrial"/>
                  <a:cs typeface="Questrial"/>
                  <a:sym typeface="Questrial"/>
                </a:rPr>
                <a:t>Audience share the photo and experience of event</a:t>
              </a:r>
              <a:endParaRPr/>
            </a:p>
          </p:txBody>
        </p:sp>
      </p:grpSp>
      <p:sp>
        <p:nvSpPr>
          <p:cNvPr id="281" name="Google Shape;281;p23"/>
          <p:cNvSpPr txBox="1"/>
          <p:nvPr/>
        </p:nvSpPr>
        <p:spPr>
          <a:xfrm>
            <a:off x="9246454" y="2450282"/>
            <a:ext cx="1900589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5050"/>
                </a:solidFill>
                <a:latin typeface="Questrial"/>
                <a:ea typeface="Questrial"/>
                <a:cs typeface="Questrial"/>
                <a:sym typeface="Questrial"/>
              </a:rPr>
              <a:t>Check-In &amp; Tag Friends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"/>
          <p:cNvSpPr/>
          <p:nvPr/>
        </p:nvSpPr>
        <p:spPr>
          <a:xfrm>
            <a:off x="2617302" y="2635909"/>
            <a:ext cx="3712207" cy="3350377"/>
          </a:xfrm>
          <a:prstGeom prst="rect">
            <a:avLst/>
          </a:prstGeom>
          <a:solidFill>
            <a:srgbClr val="F0EEF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4"/>
          <p:cNvSpPr txBox="1"/>
          <p:nvPr/>
        </p:nvSpPr>
        <p:spPr>
          <a:xfrm>
            <a:off x="2301391" y="3145852"/>
            <a:ext cx="432033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5050"/>
                </a:solidFill>
                <a:latin typeface="Questrial"/>
                <a:ea typeface="Questrial"/>
                <a:cs typeface="Questrial"/>
                <a:sym typeface="Questrial"/>
              </a:rPr>
              <a:t>Share and Tag</a:t>
            </a:r>
            <a:endParaRPr/>
          </a:p>
        </p:txBody>
      </p:sp>
      <p:sp>
        <p:nvSpPr>
          <p:cNvPr id="288" name="Google Shape;288;p24"/>
          <p:cNvSpPr txBox="1"/>
          <p:nvPr/>
        </p:nvSpPr>
        <p:spPr>
          <a:xfrm>
            <a:off x="4951977" y="203840"/>
            <a:ext cx="27074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6969"/>
                </a:solidFill>
                <a:latin typeface="Questrial"/>
                <a:ea typeface="Questrial"/>
                <a:cs typeface="Questrial"/>
                <a:sym typeface="Questrial"/>
              </a:rPr>
              <a:t>Stage 1</a:t>
            </a:r>
            <a:endParaRPr/>
          </a:p>
        </p:txBody>
      </p:sp>
      <p:grpSp>
        <p:nvGrpSpPr>
          <p:cNvPr id="289" name="Google Shape;289;p24"/>
          <p:cNvGrpSpPr/>
          <p:nvPr/>
        </p:nvGrpSpPr>
        <p:grpSpPr>
          <a:xfrm>
            <a:off x="6621721" y="3913930"/>
            <a:ext cx="4698258" cy="662056"/>
            <a:chOff x="4504627" y="3555165"/>
            <a:chExt cx="4698258" cy="662056"/>
          </a:xfrm>
        </p:grpSpPr>
        <p:sp>
          <p:nvSpPr>
            <p:cNvPr id="290" name="Google Shape;290;p24"/>
            <p:cNvSpPr/>
            <p:nvPr/>
          </p:nvSpPr>
          <p:spPr>
            <a:xfrm>
              <a:off x="4504627" y="3555165"/>
              <a:ext cx="662056" cy="662056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24"/>
            <p:cNvSpPr txBox="1"/>
            <p:nvPr/>
          </p:nvSpPr>
          <p:spPr>
            <a:xfrm>
              <a:off x="5166683" y="3624583"/>
              <a:ext cx="403620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3F3F3F"/>
                  </a:solidFill>
                  <a:latin typeface="Questrial"/>
                  <a:ea typeface="Questrial"/>
                  <a:cs typeface="Questrial"/>
                  <a:sym typeface="Questrial"/>
                </a:rPr>
                <a:t>Potential Of Great Reach</a:t>
              </a:r>
              <a:endParaRPr/>
            </a:p>
          </p:txBody>
        </p:sp>
      </p:grpSp>
      <p:pic>
        <p:nvPicPr>
          <p:cNvPr id="292" name="Google Shape;29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2070" y="4462943"/>
            <a:ext cx="736774" cy="7863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3" name="Google Shape;293;p24"/>
          <p:cNvGrpSpPr/>
          <p:nvPr/>
        </p:nvGrpSpPr>
        <p:grpSpPr>
          <a:xfrm>
            <a:off x="6621721" y="5191951"/>
            <a:ext cx="5400946" cy="662056"/>
            <a:chOff x="4504627" y="4833186"/>
            <a:chExt cx="5400946" cy="662056"/>
          </a:xfrm>
        </p:grpSpPr>
        <p:sp>
          <p:nvSpPr>
            <p:cNvPr id="294" name="Google Shape;294;p24"/>
            <p:cNvSpPr/>
            <p:nvPr/>
          </p:nvSpPr>
          <p:spPr>
            <a:xfrm>
              <a:off x="4504627" y="4833186"/>
              <a:ext cx="662056" cy="6620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4"/>
            <p:cNvSpPr txBox="1"/>
            <p:nvPr/>
          </p:nvSpPr>
          <p:spPr>
            <a:xfrm>
              <a:off x="5166683" y="4902604"/>
              <a:ext cx="47388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3F3F3F"/>
                  </a:solidFill>
                  <a:latin typeface="Questrial"/>
                  <a:ea typeface="Questrial"/>
                  <a:cs typeface="Questrial"/>
                  <a:sym typeface="Questrial"/>
                </a:rPr>
                <a:t>Social Media Spread </a:t>
              </a:r>
              <a:endParaRPr sz="2400" b="1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96" name="Google Shape;296;p24"/>
          <p:cNvGrpSpPr/>
          <p:nvPr/>
        </p:nvGrpSpPr>
        <p:grpSpPr>
          <a:xfrm>
            <a:off x="6621721" y="2635909"/>
            <a:ext cx="2217806" cy="662056"/>
            <a:chOff x="4504627" y="2277144"/>
            <a:chExt cx="2217806" cy="662056"/>
          </a:xfrm>
        </p:grpSpPr>
        <p:sp>
          <p:nvSpPr>
            <p:cNvPr id="297" name="Google Shape;297;p24"/>
            <p:cNvSpPr/>
            <p:nvPr/>
          </p:nvSpPr>
          <p:spPr>
            <a:xfrm>
              <a:off x="4504627" y="2277144"/>
              <a:ext cx="662056" cy="662056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4"/>
            <p:cNvSpPr txBox="1"/>
            <p:nvPr/>
          </p:nvSpPr>
          <p:spPr>
            <a:xfrm>
              <a:off x="5166683" y="2346562"/>
              <a:ext cx="1555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3F3F3F"/>
                  </a:solidFill>
                  <a:latin typeface="Questrial"/>
                  <a:ea typeface="Questrial"/>
                  <a:cs typeface="Questrial"/>
                  <a:sym typeface="Questrial"/>
                </a:rPr>
                <a:t>Low Cost</a:t>
              </a:r>
              <a:endParaRPr sz="2400" b="1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pic>
        <p:nvPicPr>
          <p:cNvPr id="299" name="Google Shape;29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2918" y="4025127"/>
            <a:ext cx="439662" cy="439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77708" y="5356184"/>
            <a:ext cx="333589" cy="333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4319" y="2763079"/>
            <a:ext cx="420015" cy="42001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4"/>
          <p:cNvSpPr/>
          <p:nvPr/>
        </p:nvSpPr>
        <p:spPr>
          <a:xfrm>
            <a:off x="2071349" y="967779"/>
            <a:ext cx="846875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Importance of Check-in &amp; Tag</a:t>
            </a:r>
            <a:endParaRPr sz="4400" b="1">
              <a:solidFill>
                <a:srgbClr val="2E75B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5"/>
          <p:cNvSpPr/>
          <p:nvPr/>
        </p:nvSpPr>
        <p:spPr>
          <a:xfrm>
            <a:off x="-996574" y="918797"/>
            <a:ext cx="846875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5969"/>
                </a:solidFill>
                <a:latin typeface="Questrial"/>
                <a:ea typeface="Questrial"/>
                <a:cs typeface="Questrial"/>
                <a:sym typeface="Questrial"/>
              </a:rPr>
              <a:t>Social Media layout</a:t>
            </a:r>
            <a:endParaRPr sz="5400" b="1">
              <a:solidFill>
                <a:srgbClr val="FF5969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308" name="Google Shape;308;p25"/>
          <p:cNvGrpSpPr/>
          <p:nvPr/>
        </p:nvGrpSpPr>
        <p:grpSpPr>
          <a:xfrm>
            <a:off x="1631611" y="4448919"/>
            <a:ext cx="3212382" cy="1446550"/>
            <a:chOff x="3629784" y="4445001"/>
            <a:chExt cx="2336800" cy="1446550"/>
          </a:xfrm>
        </p:grpSpPr>
        <p:sp>
          <p:nvSpPr>
            <p:cNvPr id="309" name="Google Shape;309;p25"/>
            <p:cNvSpPr txBox="1"/>
            <p:nvPr/>
          </p:nvSpPr>
          <p:spPr>
            <a:xfrm>
              <a:off x="3629784" y="4445001"/>
              <a:ext cx="2336800" cy="144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>
                  <a:solidFill>
                    <a:srgbClr val="EF3078"/>
                  </a:solidFill>
                  <a:latin typeface="Questrial"/>
                  <a:ea typeface="Questrial"/>
                  <a:cs typeface="Questrial"/>
                  <a:sym typeface="Questrial"/>
                </a:rPr>
                <a:t>Instagram</a:t>
              </a:r>
              <a:endParaRPr/>
            </a:p>
          </p:txBody>
        </p:sp>
        <p:sp>
          <p:nvSpPr>
            <p:cNvPr id="310" name="Google Shape;310;p25"/>
            <p:cNvSpPr txBox="1"/>
            <p:nvPr/>
          </p:nvSpPr>
          <p:spPr>
            <a:xfrm>
              <a:off x="3629784" y="5127358"/>
              <a:ext cx="23368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A6A6A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311" name="Google Shape;311;p25"/>
          <p:cNvSpPr/>
          <p:nvPr/>
        </p:nvSpPr>
        <p:spPr>
          <a:xfrm>
            <a:off x="2336536" y="2500094"/>
            <a:ext cx="1802532" cy="1802532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9141" y="2892698"/>
            <a:ext cx="1017322" cy="1017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23696" y="0"/>
            <a:ext cx="424357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"/>
          <p:cNvSpPr txBox="1"/>
          <p:nvPr/>
        </p:nvSpPr>
        <p:spPr>
          <a:xfrm>
            <a:off x="4891920" y="2235449"/>
            <a:ext cx="27074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Stage 2</a:t>
            </a:r>
            <a:endParaRPr/>
          </a:p>
        </p:txBody>
      </p:sp>
      <p:pic>
        <p:nvPicPr>
          <p:cNvPr id="319" name="Google Shape;31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4428" y="3844498"/>
            <a:ext cx="1043143" cy="1043143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6"/>
          <p:cNvSpPr/>
          <p:nvPr/>
        </p:nvSpPr>
        <p:spPr>
          <a:xfrm>
            <a:off x="3517899" y="2960558"/>
            <a:ext cx="51562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Online Video Contest</a:t>
            </a:r>
            <a:endParaRPr sz="4800" b="1" i="1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7"/>
          <p:cNvSpPr txBox="1"/>
          <p:nvPr/>
        </p:nvSpPr>
        <p:spPr>
          <a:xfrm>
            <a:off x="4852319" y="253586"/>
            <a:ext cx="27074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Stage 2</a:t>
            </a:r>
            <a:endParaRPr/>
          </a:p>
        </p:txBody>
      </p:sp>
      <p:sp>
        <p:nvSpPr>
          <p:cNvPr id="326" name="Google Shape;326;p27"/>
          <p:cNvSpPr/>
          <p:nvPr/>
        </p:nvSpPr>
        <p:spPr>
          <a:xfrm>
            <a:off x="3517900" y="1031638"/>
            <a:ext cx="51562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Online Video Contest</a:t>
            </a:r>
            <a:endParaRPr sz="4800" b="1" i="1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27" name="Google Shape;327;p27"/>
          <p:cNvSpPr/>
          <p:nvPr/>
        </p:nvSpPr>
        <p:spPr>
          <a:xfrm>
            <a:off x="2322388" y="2640687"/>
            <a:ext cx="625030" cy="584199"/>
          </a:xfrm>
          <a:prstGeom prst="ellipse">
            <a:avLst/>
          </a:prstGeom>
          <a:solidFill>
            <a:srgbClr val="52CBBE"/>
          </a:solidFill>
          <a:ln w="12700" cap="flat" cmpd="sng">
            <a:solidFill>
              <a:srgbClr val="52CB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7"/>
          <p:cNvSpPr txBox="1"/>
          <p:nvPr/>
        </p:nvSpPr>
        <p:spPr>
          <a:xfrm>
            <a:off x="3125219" y="2662996"/>
            <a:ext cx="5156200" cy="58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7"/>
          <p:cNvSpPr txBox="1"/>
          <p:nvPr/>
        </p:nvSpPr>
        <p:spPr>
          <a:xfrm>
            <a:off x="2947418" y="2701955"/>
            <a:ext cx="69595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“它和我的故事” </a:t>
            </a:r>
            <a:r>
              <a:rPr lang="en-US" sz="32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video contest</a:t>
            </a:r>
            <a:endParaRPr sz="3200" b="1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30" name="Google Shape;330;p27"/>
          <p:cNvSpPr/>
          <p:nvPr/>
        </p:nvSpPr>
        <p:spPr>
          <a:xfrm>
            <a:off x="2322388" y="3617097"/>
            <a:ext cx="625030" cy="584199"/>
          </a:xfrm>
          <a:prstGeom prst="ellipse">
            <a:avLst/>
          </a:prstGeom>
          <a:solidFill>
            <a:srgbClr val="FF5969"/>
          </a:solidFill>
          <a:ln w="12700" cap="flat" cmpd="sng">
            <a:solidFill>
              <a:srgbClr val="FF69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7"/>
          <p:cNvSpPr txBox="1"/>
          <p:nvPr/>
        </p:nvSpPr>
        <p:spPr>
          <a:xfrm>
            <a:off x="3125219" y="3639408"/>
            <a:ext cx="5156200" cy="58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7"/>
          <p:cNvSpPr txBox="1"/>
          <p:nvPr/>
        </p:nvSpPr>
        <p:spPr>
          <a:xfrm>
            <a:off x="3050409" y="3689649"/>
            <a:ext cx="69595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Audience created video</a:t>
            </a:r>
            <a:endParaRPr sz="3200" b="1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33" name="Google Shape;333;p27"/>
          <p:cNvSpPr/>
          <p:nvPr/>
        </p:nvSpPr>
        <p:spPr>
          <a:xfrm>
            <a:off x="2322388" y="4601790"/>
            <a:ext cx="625030" cy="584199"/>
          </a:xfrm>
          <a:prstGeom prst="ellipse">
            <a:avLst/>
          </a:prstGeom>
          <a:solidFill>
            <a:schemeClr val="accent4"/>
          </a:solidFill>
          <a:ln w="127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7"/>
          <p:cNvSpPr txBox="1"/>
          <p:nvPr/>
        </p:nvSpPr>
        <p:spPr>
          <a:xfrm>
            <a:off x="3125219" y="4644462"/>
            <a:ext cx="5156200" cy="58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7"/>
          <p:cNvSpPr txBox="1"/>
          <p:nvPr/>
        </p:nvSpPr>
        <p:spPr>
          <a:xfrm>
            <a:off x="3059292" y="4660274"/>
            <a:ext cx="695959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Launched on Facebook</a:t>
            </a:r>
            <a:endParaRPr sz="3200" b="1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36" name="Google Shape;336;p27"/>
          <p:cNvSpPr txBox="1"/>
          <p:nvPr/>
        </p:nvSpPr>
        <p:spPr>
          <a:xfrm>
            <a:off x="3125219" y="5516934"/>
            <a:ext cx="5156200" cy="58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4262" y="4693248"/>
            <a:ext cx="401281" cy="401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96594" y="3719390"/>
            <a:ext cx="379609" cy="379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29544" y="2757621"/>
            <a:ext cx="405999" cy="40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8"/>
          <p:cNvSpPr txBox="1"/>
          <p:nvPr/>
        </p:nvSpPr>
        <p:spPr>
          <a:xfrm>
            <a:off x="4852319" y="253586"/>
            <a:ext cx="27074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Stage 2</a:t>
            </a:r>
            <a:endParaRPr/>
          </a:p>
        </p:txBody>
      </p:sp>
      <p:sp>
        <p:nvSpPr>
          <p:cNvPr id="345" name="Google Shape;345;p28"/>
          <p:cNvSpPr/>
          <p:nvPr/>
        </p:nvSpPr>
        <p:spPr>
          <a:xfrm>
            <a:off x="3517900" y="1031638"/>
            <a:ext cx="51562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Online Video Contest</a:t>
            </a:r>
            <a:endParaRPr sz="4800" b="1" i="1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346" name="Google Shape;346;p28"/>
          <p:cNvGrpSpPr/>
          <p:nvPr/>
        </p:nvGrpSpPr>
        <p:grpSpPr>
          <a:xfrm>
            <a:off x="2539362" y="5167660"/>
            <a:ext cx="211094" cy="211094"/>
            <a:chOff x="1677812" y="4248152"/>
            <a:chExt cx="211094" cy="211094"/>
          </a:xfrm>
        </p:grpSpPr>
        <p:sp>
          <p:nvSpPr>
            <p:cNvPr id="347" name="Google Shape;347;p28"/>
            <p:cNvSpPr/>
            <p:nvPr/>
          </p:nvSpPr>
          <p:spPr>
            <a:xfrm>
              <a:off x="1677812" y="4248152"/>
              <a:ext cx="211094" cy="211094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1708100" y="4278440"/>
              <a:ext cx="150518" cy="150518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9" name="Google Shape;349;p28"/>
          <p:cNvGrpSpPr/>
          <p:nvPr/>
        </p:nvGrpSpPr>
        <p:grpSpPr>
          <a:xfrm>
            <a:off x="5952390" y="5172289"/>
            <a:ext cx="211094" cy="211094"/>
            <a:chOff x="3855819" y="4248152"/>
            <a:chExt cx="211094" cy="211094"/>
          </a:xfrm>
        </p:grpSpPr>
        <p:sp>
          <p:nvSpPr>
            <p:cNvPr id="350" name="Google Shape;350;p28"/>
            <p:cNvSpPr/>
            <p:nvPr/>
          </p:nvSpPr>
          <p:spPr>
            <a:xfrm>
              <a:off x="3855819" y="4248152"/>
              <a:ext cx="211094" cy="211094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3886107" y="4278440"/>
              <a:ext cx="150518" cy="150518"/>
            </a:xfrm>
            <a:prstGeom prst="ellipse">
              <a:avLst/>
            </a:prstGeom>
            <a:solidFill>
              <a:srgbClr val="52CBB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" name="Google Shape;352;p28"/>
          <p:cNvGrpSpPr/>
          <p:nvPr/>
        </p:nvGrpSpPr>
        <p:grpSpPr>
          <a:xfrm>
            <a:off x="9654207" y="5100866"/>
            <a:ext cx="211094" cy="211094"/>
            <a:chOff x="5973250" y="4248152"/>
            <a:chExt cx="211094" cy="211094"/>
          </a:xfrm>
        </p:grpSpPr>
        <p:sp>
          <p:nvSpPr>
            <p:cNvPr id="353" name="Google Shape;353;p28"/>
            <p:cNvSpPr/>
            <p:nvPr/>
          </p:nvSpPr>
          <p:spPr>
            <a:xfrm>
              <a:off x="5973250" y="4248152"/>
              <a:ext cx="211094" cy="211094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6003538" y="4278440"/>
              <a:ext cx="150518" cy="150518"/>
            </a:xfrm>
            <a:prstGeom prst="ellipse">
              <a:avLst/>
            </a:prstGeom>
            <a:solidFill>
              <a:srgbClr val="FEC6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5" name="Google Shape;355;p28"/>
          <p:cNvSpPr txBox="1"/>
          <p:nvPr/>
        </p:nvSpPr>
        <p:spPr>
          <a:xfrm>
            <a:off x="1119448" y="5402954"/>
            <a:ext cx="304666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5969"/>
                </a:solidFill>
                <a:latin typeface="Questrial"/>
                <a:ea typeface="Questrial"/>
                <a:cs typeface="Questrial"/>
                <a:sym typeface="Questrial"/>
              </a:rPr>
              <a:t>Personal Item Memory</a:t>
            </a:r>
            <a:endParaRPr/>
          </a:p>
        </p:txBody>
      </p:sp>
      <p:grpSp>
        <p:nvGrpSpPr>
          <p:cNvPr id="356" name="Google Shape;356;p28"/>
          <p:cNvGrpSpPr/>
          <p:nvPr/>
        </p:nvGrpSpPr>
        <p:grpSpPr>
          <a:xfrm>
            <a:off x="4918907" y="5796739"/>
            <a:ext cx="2289049" cy="548656"/>
            <a:chOff x="1514240" y="4816886"/>
            <a:chExt cx="2289049" cy="548656"/>
          </a:xfrm>
        </p:grpSpPr>
        <p:sp>
          <p:nvSpPr>
            <p:cNvPr id="357" name="Google Shape;357;p28"/>
            <p:cNvSpPr txBox="1"/>
            <p:nvPr/>
          </p:nvSpPr>
          <p:spPr>
            <a:xfrm>
              <a:off x="1514240" y="4816886"/>
              <a:ext cx="228904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8" name="Google Shape;358;p28"/>
            <p:cNvSpPr txBox="1"/>
            <p:nvPr/>
          </p:nvSpPr>
          <p:spPr>
            <a:xfrm>
              <a:off x="1733898" y="5088543"/>
              <a:ext cx="18497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359" name="Google Shape;359;p28"/>
          <p:cNvSpPr txBox="1"/>
          <p:nvPr/>
        </p:nvSpPr>
        <p:spPr>
          <a:xfrm>
            <a:off x="4362201" y="5430846"/>
            <a:ext cx="3541989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Video less then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2 minutes</a:t>
            </a:r>
            <a:endParaRPr/>
          </a:p>
        </p:txBody>
      </p:sp>
      <p:grpSp>
        <p:nvGrpSpPr>
          <p:cNvPr id="360" name="Google Shape;360;p28"/>
          <p:cNvGrpSpPr/>
          <p:nvPr/>
        </p:nvGrpSpPr>
        <p:grpSpPr>
          <a:xfrm>
            <a:off x="8632432" y="5725316"/>
            <a:ext cx="2289049" cy="548656"/>
            <a:chOff x="1514240" y="4816886"/>
            <a:chExt cx="2289049" cy="548656"/>
          </a:xfrm>
        </p:grpSpPr>
        <p:sp>
          <p:nvSpPr>
            <p:cNvPr id="361" name="Google Shape;361;p28"/>
            <p:cNvSpPr txBox="1"/>
            <p:nvPr/>
          </p:nvSpPr>
          <p:spPr>
            <a:xfrm>
              <a:off x="1514240" y="4816886"/>
              <a:ext cx="228904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2" name="Google Shape;362;p28"/>
            <p:cNvSpPr txBox="1"/>
            <p:nvPr/>
          </p:nvSpPr>
          <p:spPr>
            <a:xfrm>
              <a:off x="1733898" y="5088543"/>
              <a:ext cx="18497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363" name="Google Shape;363;p28"/>
          <p:cNvSpPr txBox="1"/>
          <p:nvPr/>
        </p:nvSpPr>
        <p:spPr>
          <a:xfrm>
            <a:off x="8460896" y="5430846"/>
            <a:ext cx="262480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EC630"/>
                </a:solidFill>
                <a:latin typeface="Questrial"/>
                <a:ea typeface="Questrial"/>
                <a:cs typeface="Questrial"/>
                <a:sym typeface="Questrial"/>
              </a:rPr>
              <a:t>Post Video with ”</a:t>
            </a:r>
            <a:r>
              <a:rPr lang="en-US" sz="2800" i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它和我的故事” </a:t>
            </a:r>
            <a:endParaRPr sz="2800" i="1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EC630"/>
                </a:solidFill>
                <a:latin typeface="Questrial"/>
                <a:ea typeface="Questrial"/>
                <a:cs typeface="Questrial"/>
                <a:sym typeface="Questrial"/>
              </a:rPr>
              <a:t>In video title </a:t>
            </a:r>
            <a:endParaRPr/>
          </a:p>
        </p:txBody>
      </p:sp>
      <p:sp>
        <p:nvSpPr>
          <p:cNvPr id="364" name="Google Shape;364;p28"/>
          <p:cNvSpPr/>
          <p:nvPr/>
        </p:nvSpPr>
        <p:spPr>
          <a:xfrm rot="8100000">
            <a:off x="2001660" y="3405868"/>
            <a:ext cx="1275682" cy="1275682"/>
          </a:xfrm>
          <a:prstGeom prst="teardrop">
            <a:avLst>
              <a:gd name="adj" fmla="val 109962"/>
            </a:avLst>
          </a:prstGeom>
          <a:solidFill>
            <a:srgbClr val="FF59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8"/>
          <p:cNvSpPr/>
          <p:nvPr/>
        </p:nvSpPr>
        <p:spPr>
          <a:xfrm rot="8100000">
            <a:off x="5416001" y="3410497"/>
            <a:ext cx="1275682" cy="1275682"/>
          </a:xfrm>
          <a:prstGeom prst="teardrop">
            <a:avLst>
              <a:gd name="adj" fmla="val 109962"/>
            </a:avLst>
          </a:prstGeom>
          <a:solidFill>
            <a:srgbClr val="52CBB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8"/>
          <p:cNvSpPr/>
          <p:nvPr/>
        </p:nvSpPr>
        <p:spPr>
          <a:xfrm rot="8100000">
            <a:off x="9111128" y="3339074"/>
            <a:ext cx="1275682" cy="1275682"/>
          </a:xfrm>
          <a:prstGeom prst="teardrop">
            <a:avLst>
              <a:gd name="adj" fmla="val 109962"/>
            </a:avLst>
          </a:prstGeom>
          <a:solidFill>
            <a:srgbClr val="FEC6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7" name="Google Shape;3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2737" y="3567275"/>
            <a:ext cx="973527" cy="973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6926" y="3524652"/>
            <a:ext cx="953832" cy="1016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43908" y="3461069"/>
            <a:ext cx="1031692" cy="1031692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8"/>
          <p:cNvSpPr txBox="1"/>
          <p:nvPr/>
        </p:nvSpPr>
        <p:spPr>
          <a:xfrm>
            <a:off x="4292436" y="2193906"/>
            <a:ext cx="354198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rgbClr val="3A3838"/>
                </a:solidFill>
                <a:latin typeface="Questrial"/>
                <a:ea typeface="Questrial"/>
                <a:cs typeface="Questrial"/>
                <a:sym typeface="Questrial"/>
              </a:rPr>
              <a:t>Rules</a:t>
            </a:r>
            <a:endParaRPr sz="4400" b="1" i="1">
              <a:solidFill>
                <a:srgbClr val="3A3838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9"/>
          <p:cNvSpPr txBox="1"/>
          <p:nvPr/>
        </p:nvSpPr>
        <p:spPr>
          <a:xfrm>
            <a:off x="4852319" y="253586"/>
            <a:ext cx="27074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Stage 2</a:t>
            </a:r>
            <a:endParaRPr/>
          </a:p>
        </p:txBody>
      </p:sp>
      <p:sp>
        <p:nvSpPr>
          <p:cNvPr id="376" name="Google Shape;376;p29"/>
          <p:cNvSpPr/>
          <p:nvPr/>
        </p:nvSpPr>
        <p:spPr>
          <a:xfrm>
            <a:off x="3627967" y="1084583"/>
            <a:ext cx="51562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Demo </a:t>
            </a:r>
            <a:endParaRPr sz="4800" b="1" i="1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77" name="Google Shape;3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4255" y="2040925"/>
            <a:ext cx="9241266" cy="4563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30"/>
          <p:cNvGrpSpPr/>
          <p:nvPr/>
        </p:nvGrpSpPr>
        <p:grpSpPr>
          <a:xfrm>
            <a:off x="735716" y="4629653"/>
            <a:ext cx="2782184" cy="1293717"/>
            <a:chOff x="6279854" y="4445001"/>
            <a:chExt cx="2336800" cy="1082467"/>
          </a:xfrm>
        </p:grpSpPr>
        <p:sp>
          <p:nvSpPr>
            <p:cNvPr id="383" name="Google Shape;383;p30"/>
            <p:cNvSpPr txBox="1"/>
            <p:nvPr/>
          </p:nvSpPr>
          <p:spPr>
            <a:xfrm>
              <a:off x="6279854" y="4445001"/>
              <a:ext cx="2336800" cy="769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dirty="0">
                  <a:solidFill>
                    <a:srgbClr val="FF2121"/>
                  </a:solidFill>
                  <a:latin typeface="Questrial"/>
                  <a:ea typeface="Questrial"/>
                  <a:cs typeface="Questrial"/>
                  <a:sym typeface="Questrial"/>
                </a:rPr>
                <a:t>YouTube</a:t>
              </a:r>
              <a:endParaRPr dirty="0"/>
            </a:p>
          </p:txBody>
        </p:sp>
        <p:sp>
          <p:nvSpPr>
            <p:cNvPr id="384" name="Google Shape;384;p30"/>
            <p:cNvSpPr txBox="1"/>
            <p:nvPr/>
          </p:nvSpPr>
          <p:spPr>
            <a:xfrm>
              <a:off x="6279854" y="5127358"/>
              <a:ext cx="23368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A6A6A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385" name="Google Shape;385;p30"/>
          <p:cNvSpPr/>
          <p:nvPr/>
        </p:nvSpPr>
        <p:spPr>
          <a:xfrm>
            <a:off x="1396473" y="2640687"/>
            <a:ext cx="1813790" cy="1813790"/>
          </a:xfrm>
          <a:prstGeom prst="ellipse">
            <a:avLst/>
          </a:prstGeom>
          <a:solidFill>
            <a:srgbClr val="FF212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6" name="Google Shape;386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186" y="2936400"/>
            <a:ext cx="1222364" cy="1222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33670" y="259286"/>
            <a:ext cx="6809788" cy="6339427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0"/>
          <p:cNvSpPr/>
          <p:nvPr/>
        </p:nvSpPr>
        <p:spPr>
          <a:xfrm>
            <a:off x="-495376" y="1334535"/>
            <a:ext cx="681985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Social Media Layout</a:t>
            </a:r>
            <a:endParaRPr sz="4400" b="1" i="1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89" name="Google Shape;389;p30"/>
          <p:cNvSpPr txBox="1"/>
          <p:nvPr/>
        </p:nvSpPr>
        <p:spPr>
          <a:xfrm>
            <a:off x="550985" y="2754923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31"/>
          <p:cNvGrpSpPr/>
          <p:nvPr/>
        </p:nvGrpSpPr>
        <p:grpSpPr>
          <a:xfrm>
            <a:off x="1252420" y="4671954"/>
            <a:ext cx="2816185" cy="1446550"/>
            <a:chOff x="979714" y="4445001"/>
            <a:chExt cx="2336800" cy="1446550"/>
          </a:xfrm>
        </p:grpSpPr>
        <p:sp>
          <p:nvSpPr>
            <p:cNvPr id="395" name="Google Shape;395;p31"/>
            <p:cNvSpPr txBox="1"/>
            <p:nvPr/>
          </p:nvSpPr>
          <p:spPr>
            <a:xfrm>
              <a:off x="979714" y="4445001"/>
              <a:ext cx="2336800" cy="144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>
                  <a:solidFill>
                    <a:srgbClr val="2F5496"/>
                  </a:solidFill>
                  <a:latin typeface="Questrial"/>
                  <a:ea typeface="Questrial"/>
                  <a:cs typeface="Questrial"/>
                  <a:sym typeface="Questrial"/>
                </a:rPr>
                <a:t>Facebook</a:t>
              </a:r>
              <a:endParaRPr/>
            </a:p>
          </p:txBody>
        </p:sp>
        <p:sp>
          <p:nvSpPr>
            <p:cNvPr id="396" name="Google Shape;396;p31"/>
            <p:cNvSpPr txBox="1"/>
            <p:nvPr/>
          </p:nvSpPr>
          <p:spPr>
            <a:xfrm>
              <a:off x="979714" y="5127358"/>
              <a:ext cx="23368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A6A6A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397" name="Google Shape;397;p31"/>
          <p:cNvGrpSpPr/>
          <p:nvPr/>
        </p:nvGrpSpPr>
        <p:grpSpPr>
          <a:xfrm>
            <a:off x="1759247" y="2682988"/>
            <a:ext cx="1802532" cy="1802532"/>
            <a:chOff x="1103085" y="2209800"/>
            <a:chExt cx="2090058" cy="2090058"/>
          </a:xfrm>
        </p:grpSpPr>
        <p:sp>
          <p:nvSpPr>
            <p:cNvPr id="398" name="Google Shape;398;p31"/>
            <p:cNvSpPr/>
            <p:nvPr/>
          </p:nvSpPr>
          <p:spPr>
            <a:xfrm>
              <a:off x="1103085" y="2209800"/>
              <a:ext cx="2090058" cy="2090058"/>
            </a:xfrm>
            <a:prstGeom prst="ellipse">
              <a:avLst/>
            </a:prstGeom>
            <a:solidFill>
              <a:srgbClr val="2F54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9" name="Google Shape;399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04348" y="2611063"/>
              <a:ext cx="1287532" cy="12875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0" name="Google Shape;400;p31"/>
          <p:cNvSpPr/>
          <p:nvPr/>
        </p:nvSpPr>
        <p:spPr>
          <a:xfrm>
            <a:off x="-613923" y="1243181"/>
            <a:ext cx="681985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Social Media Layout</a:t>
            </a:r>
            <a:endParaRPr sz="4400" b="1" i="1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01" name="Google Shape;40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49" y="431163"/>
            <a:ext cx="6180094" cy="5845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2"/>
          <p:cNvSpPr txBox="1"/>
          <p:nvPr/>
        </p:nvSpPr>
        <p:spPr>
          <a:xfrm>
            <a:off x="1260762" y="1959780"/>
            <a:ext cx="1041307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1) Registration</a:t>
            </a:r>
            <a:r>
              <a:rPr lang="en-US" sz="3200" b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32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:    </a:t>
            </a: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1</a:t>
            </a:r>
            <a:r>
              <a:rPr lang="en-US" sz="4000" b="1" baseline="30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st</a:t>
            </a: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 December - 8</a:t>
            </a:r>
            <a:r>
              <a:rPr lang="en-US" sz="4000" b="1" baseline="30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th</a:t>
            </a: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December </a:t>
            </a:r>
            <a:endParaRPr sz="4000" b="1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7" name="Google Shape;407;p32"/>
          <p:cNvSpPr txBox="1"/>
          <p:nvPr/>
        </p:nvSpPr>
        <p:spPr>
          <a:xfrm>
            <a:off x="1260762" y="3388503"/>
            <a:ext cx="1000852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2) Production</a:t>
            </a: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:      9</a:t>
            </a:r>
            <a:r>
              <a:rPr lang="en-US" sz="4000" b="1" baseline="30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th</a:t>
            </a: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December - 20th January</a:t>
            </a:r>
            <a:endParaRPr sz="4000" b="1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8" name="Google Shape;408;p32"/>
          <p:cNvSpPr txBox="1"/>
          <p:nvPr/>
        </p:nvSpPr>
        <p:spPr>
          <a:xfrm>
            <a:off x="1324493" y="4830178"/>
            <a:ext cx="9881062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  <a:t>3) Network Mass Evaluation</a:t>
            </a: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: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21st January - 28</a:t>
            </a:r>
            <a:r>
              <a:rPr lang="en-US" sz="4000" b="1" baseline="30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th</a:t>
            </a: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January</a:t>
            </a:r>
            <a:endParaRPr sz="4000" b="1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9" name="Google Shape;409;p32"/>
          <p:cNvSpPr/>
          <p:nvPr/>
        </p:nvSpPr>
        <p:spPr>
          <a:xfrm>
            <a:off x="4774368" y="399032"/>
            <a:ext cx="338586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Schedule</a:t>
            </a:r>
            <a:r>
              <a:rPr lang="en-US" sz="1800" b="1" i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3"/>
          <p:cNvSpPr txBox="1"/>
          <p:nvPr/>
        </p:nvSpPr>
        <p:spPr>
          <a:xfrm>
            <a:off x="4105739" y="1767006"/>
            <a:ext cx="365073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1" dirty="0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Stage 3</a:t>
            </a:r>
            <a:endParaRPr sz="7200" b="1" i="1" dirty="0">
              <a:solidFill>
                <a:srgbClr val="52CBB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5" name="Google Shape;415;p33"/>
          <p:cNvSpPr/>
          <p:nvPr/>
        </p:nvSpPr>
        <p:spPr>
          <a:xfrm>
            <a:off x="3215146" y="2967335"/>
            <a:ext cx="5761707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1" dirty="0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Take The First Step</a:t>
            </a:r>
            <a:endParaRPr dirty="0"/>
          </a:p>
        </p:txBody>
      </p:sp>
      <p:pic>
        <p:nvPicPr>
          <p:cNvPr id="416" name="Google Shape;41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3958" y="4764012"/>
            <a:ext cx="1295400" cy="12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1" name="Google Shape;421;p34"/>
          <p:cNvCxnSpPr>
            <a:endCxn id="422" idx="2"/>
          </p:cNvCxnSpPr>
          <p:nvPr/>
        </p:nvCxnSpPr>
        <p:spPr>
          <a:xfrm rot="10800000" flipH="1">
            <a:off x="1983914" y="4548103"/>
            <a:ext cx="2667600" cy="16500"/>
          </a:xfrm>
          <a:prstGeom prst="straightConnector1">
            <a:avLst/>
          </a:prstGeom>
          <a:noFill/>
          <a:ln w="38100" cap="flat" cmpd="sng">
            <a:solidFill>
              <a:srgbClr val="A8D08C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3" name="Google Shape;423;p34"/>
          <p:cNvSpPr txBox="1"/>
          <p:nvPr/>
        </p:nvSpPr>
        <p:spPr>
          <a:xfrm>
            <a:off x="606107" y="429823"/>
            <a:ext cx="27074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Stage 3</a:t>
            </a:r>
            <a:endParaRPr sz="4800" b="1" i="1">
              <a:solidFill>
                <a:srgbClr val="52CBB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4" name="Google Shape;424;p34"/>
          <p:cNvSpPr/>
          <p:nvPr/>
        </p:nvSpPr>
        <p:spPr>
          <a:xfrm>
            <a:off x="3935485" y="1326592"/>
            <a:ext cx="797036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>
                <a:solidFill>
                  <a:srgbClr val="548135"/>
                </a:solidFill>
                <a:latin typeface="Questrial"/>
                <a:ea typeface="Questrial"/>
                <a:cs typeface="Questrial"/>
                <a:sym typeface="Questrial"/>
              </a:rPr>
              <a:t>01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rgbClr val="548135"/>
                </a:solidFill>
                <a:latin typeface="Questrial"/>
                <a:ea typeface="Questrial"/>
                <a:cs typeface="Questrial"/>
                <a:sym typeface="Questrial"/>
              </a:rPr>
              <a:t>Collect the Item</a:t>
            </a:r>
            <a:endParaRPr/>
          </a:p>
        </p:txBody>
      </p:sp>
      <p:sp>
        <p:nvSpPr>
          <p:cNvPr id="425" name="Google Shape;425;p34"/>
          <p:cNvSpPr/>
          <p:nvPr/>
        </p:nvSpPr>
        <p:spPr>
          <a:xfrm>
            <a:off x="712147" y="3225882"/>
            <a:ext cx="1596155" cy="1590454"/>
          </a:xfrm>
          <a:prstGeom prst="ellipse">
            <a:avLst/>
          </a:prstGeom>
          <a:solidFill>
            <a:srgbClr val="548135"/>
          </a:solidFill>
          <a:ln w="127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6" name="Google Shape;426;p34"/>
          <p:cNvCxnSpPr/>
          <p:nvPr/>
        </p:nvCxnSpPr>
        <p:spPr>
          <a:xfrm rot="10800000" flipH="1">
            <a:off x="2104422" y="2364059"/>
            <a:ext cx="995617" cy="1201936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27" name="Google Shape;427;p34"/>
          <p:cNvCxnSpPr/>
          <p:nvPr/>
        </p:nvCxnSpPr>
        <p:spPr>
          <a:xfrm>
            <a:off x="3100039" y="2364059"/>
            <a:ext cx="777433" cy="0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8" name="Google Shape;428;p34"/>
          <p:cNvSpPr txBox="1"/>
          <p:nvPr/>
        </p:nvSpPr>
        <p:spPr>
          <a:xfrm>
            <a:off x="3313603" y="2652798"/>
            <a:ext cx="8999196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Noto Sans Symbols"/>
              <a:buChar char="■"/>
            </a:pPr>
            <a:r>
              <a:rPr lang="en-US" sz="3200" b="1" i="1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rPr>
              <a:t>Participants of video competition submit the item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Noto Sans Symbols"/>
              <a:buChar char="■"/>
            </a:pPr>
            <a:r>
              <a:rPr lang="en-US" sz="3200" b="1" i="1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rPr>
              <a:t>Write a few words to the item</a:t>
            </a:r>
            <a:endParaRPr sz="3200" b="1" i="1">
              <a:solidFill>
                <a:srgbClr val="7F7F7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9" name="Google Shape;429;p34"/>
          <p:cNvSpPr txBox="1"/>
          <p:nvPr/>
        </p:nvSpPr>
        <p:spPr>
          <a:xfrm>
            <a:off x="5715991" y="4272184"/>
            <a:ext cx="591711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Special area for those product</a:t>
            </a:r>
            <a:endParaRPr/>
          </a:p>
        </p:txBody>
      </p:sp>
      <p:sp>
        <p:nvSpPr>
          <p:cNvPr id="422" name="Google Shape;422;p34"/>
          <p:cNvSpPr/>
          <p:nvPr/>
        </p:nvSpPr>
        <p:spPr>
          <a:xfrm>
            <a:off x="4651514" y="4109665"/>
            <a:ext cx="927652" cy="876876"/>
          </a:xfrm>
          <a:prstGeom prst="ellipse">
            <a:avLst/>
          </a:prstGeom>
          <a:solidFill>
            <a:srgbClr val="A8D08C"/>
          </a:solidFill>
          <a:ln w="12700" cap="flat" cmpd="sng">
            <a:solidFill>
              <a:srgbClr val="A8D08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34"/>
          <p:cNvSpPr txBox="1"/>
          <p:nvPr/>
        </p:nvSpPr>
        <p:spPr>
          <a:xfrm>
            <a:off x="4788339" y="5098643"/>
            <a:ext cx="7371237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Noto Sans Symbols"/>
              <a:buChar char="●"/>
            </a:pPr>
            <a:r>
              <a:rPr lang="en-US" sz="2800" b="1" i="1">
                <a:solidFill>
                  <a:srgbClr val="3A3838"/>
                </a:solidFill>
                <a:latin typeface="Questrial"/>
                <a:ea typeface="Questrial"/>
                <a:cs typeface="Questrial"/>
                <a:sym typeface="Questrial"/>
              </a:rPr>
              <a:t>The few words of the donor will be shown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Noto Sans Symbols"/>
              <a:buChar char="●"/>
            </a:pPr>
            <a:r>
              <a:rPr lang="en-US" sz="2800" b="1" i="1">
                <a:solidFill>
                  <a:srgbClr val="3A3838"/>
                </a:solidFill>
                <a:latin typeface="Questrial"/>
                <a:ea typeface="Questrial"/>
                <a:cs typeface="Questrial"/>
                <a:sym typeface="Questrial"/>
              </a:rPr>
              <a:t>Buy the item through the reply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Noto Sans Symbols"/>
              <a:buChar char="●"/>
            </a:pPr>
            <a:r>
              <a:rPr lang="en-US" sz="2800" b="1" i="1">
                <a:solidFill>
                  <a:srgbClr val="3A3838"/>
                </a:solidFill>
                <a:latin typeface="Questrial"/>
                <a:ea typeface="Questrial"/>
                <a:cs typeface="Questrial"/>
                <a:sym typeface="Questrial"/>
              </a:rPr>
              <a:t>Acknowledge owners the follow up development</a:t>
            </a:r>
            <a:endParaRPr/>
          </a:p>
        </p:txBody>
      </p:sp>
      <p:pic>
        <p:nvPicPr>
          <p:cNvPr id="431" name="Google Shape;43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8339" y="4221767"/>
            <a:ext cx="652671" cy="652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464" y="3574349"/>
            <a:ext cx="893519" cy="893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7" name="Google Shape;437;p35"/>
          <p:cNvCxnSpPr/>
          <p:nvPr/>
        </p:nvCxnSpPr>
        <p:spPr>
          <a:xfrm rot="10800000">
            <a:off x="9760520" y="2103551"/>
            <a:ext cx="497575" cy="1124410"/>
          </a:xfrm>
          <a:prstGeom prst="straightConnector1">
            <a:avLst/>
          </a:prstGeom>
          <a:noFill/>
          <a:ln w="38100" cap="flat" cmpd="sng">
            <a:solidFill>
              <a:srgbClr val="4AA8E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38" name="Google Shape;438;p35"/>
          <p:cNvCxnSpPr/>
          <p:nvPr/>
        </p:nvCxnSpPr>
        <p:spPr>
          <a:xfrm>
            <a:off x="9329001" y="2103551"/>
            <a:ext cx="431519" cy="0"/>
          </a:xfrm>
          <a:prstGeom prst="straightConnector1">
            <a:avLst/>
          </a:prstGeom>
          <a:noFill/>
          <a:ln w="38100" cap="flat" cmpd="sng">
            <a:solidFill>
              <a:srgbClr val="4AA8E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39" name="Google Shape;439;p35"/>
          <p:cNvSpPr/>
          <p:nvPr/>
        </p:nvSpPr>
        <p:spPr>
          <a:xfrm>
            <a:off x="10123184" y="2665756"/>
            <a:ext cx="1695465" cy="1526487"/>
          </a:xfrm>
          <a:prstGeom prst="ellipse">
            <a:avLst/>
          </a:prstGeom>
          <a:solidFill>
            <a:srgbClr val="4AA8E8"/>
          </a:solidFill>
          <a:ln w="12700" cap="flat" cmpd="sng">
            <a:solidFill>
              <a:srgbClr val="4AA8E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35"/>
          <p:cNvSpPr/>
          <p:nvPr/>
        </p:nvSpPr>
        <p:spPr>
          <a:xfrm>
            <a:off x="5145246" y="1621531"/>
            <a:ext cx="416659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rgbClr val="4AA8E8"/>
                </a:solidFill>
                <a:latin typeface="Questrial"/>
                <a:ea typeface="Questrial"/>
                <a:cs typeface="Questrial"/>
                <a:sym typeface="Questrial"/>
              </a:rPr>
              <a:t>Status Record</a:t>
            </a:r>
            <a:endParaRPr/>
          </a:p>
        </p:txBody>
      </p:sp>
      <p:pic>
        <p:nvPicPr>
          <p:cNvPr id="441" name="Google Shape;44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9773" y="2937856"/>
            <a:ext cx="982285" cy="98228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5"/>
          <p:cNvSpPr txBox="1"/>
          <p:nvPr/>
        </p:nvSpPr>
        <p:spPr>
          <a:xfrm>
            <a:off x="4548131" y="2228669"/>
            <a:ext cx="535929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3600"/>
              <a:buFont typeface="Noto Sans Symbols"/>
              <a:buChar char="●"/>
            </a:pPr>
            <a:r>
              <a:rPr lang="en-US" sz="3600" b="1">
                <a:solidFill>
                  <a:srgbClr val="3A3838"/>
                </a:solidFill>
                <a:latin typeface="Questrial"/>
                <a:ea typeface="Questrial"/>
                <a:cs typeface="Questrial"/>
                <a:sym typeface="Questrial"/>
              </a:rPr>
              <a:t>Photo daily updated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3600"/>
              <a:buFont typeface="Noto Sans Symbols"/>
              <a:buChar char="●"/>
            </a:pPr>
            <a:r>
              <a:rPr lang="en-US" sz="3600" b="1">
                <a:solidFill>
                  <a:srgbClr val="3A3838"/>
                </a:solidFill>
                <a:latin typeface="Questrial"/>
                <a:ea typeface="Questrial"/>
                <a:cs typeface="Questrial"/>
                <a:sym typeface="Questrial"/>
              </a:rPr>
              <a:t>Post on the Fan-page</a:t>
            </a:r>
            <a:endParaRPr/>
          </a:p>
        </p:txBody>
      </p:sp>
      <p:pic>
        <p:nvPicPr>
          <p:cNvPr id="443" name="Google Shape;443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54094" y="3565995"/>
            <a:ext cx="988337" cy="988337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35"/>
          <p:cNvSpPr txBox="1"/>
          <p:nvPr/>
        </p:nvSpPr>
        <p:spPr>
          <a:xfrm>
            <a:off x="2753428" y="4746488"/>
            <a:ext cx="715399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3600"/>
              <a:buFont typeface="Noto Sans Symbols"/>
              <a:buChar char="●"/>
            </a:pPr>
            <a:r>
              <a:rPr lang="en-US" sz="3600" b="1">
                <a:solidFill>
                  <a:srgbClr val="3A3838"/>
                </a:solidFill>
                <a:latin typeface="Questrial"/>
                <a:ea typeface="Questrial"/>
                <a:cs typeface="Questrial"/>
                <a:sym typeface="Questrial"/>
              </a:rPr>
              <a:t>Comment under the post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3600"/>
              <a:buFont typeface="Noto Sans Symbols"/>
              <a:buChar char="●"/>
            </a:pPr>
            <a:r>
              <a:rPr lang="en-US" sz="3600" b="1">
                <a:solidFill>
                  <a:srgbClr val="3A3838"/>
                </a:solidFill>
                <a:latin typeface="Questrial"/>
                <a:ea typeface="Questrial"/>
                <a:cs typeface="Questrial"/>
                <a:sym typeface="Questrial"/>
              </a:rPr>
              <a:t>Give feedback to original owner</a:t>
            </a:r>
            <a:endParaRPr/>
          </a:p>
        </p:txBody>
      </p:sp>
      <p:sp>
        <p:nvSpPr>
          <p:cNvPr id="445" name="Google Shape;445;p35"/>
          <p:cNvSpPr txBox="1"/>
          <p:nvPr/>
        </p:nvSpPr>
        <p:spPr>
          <a:xfrm>
            <a:off x="606107" y="429823"/>
            <a:ext cx="27074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Stage 3</a:t>
            </a:r>
            <a:endParaRPr sz="4800" b="1" i="1">
              <a:solidFill>
                <a:srgbClr val="52CBB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6" name="Google Shape;446;p35"/>
          <p:cNvSpPr/>
          <p:nvPr/>
        </p:nvSpPr>
        <p:spPr>
          <a:xfrm>
            <a:off x="944380" y="4788781"/>
            <a:ext cx="1353673" cy="1312216"/>
          </a:xfrm>
          <a:prstGeom prst="ellipse">
            <a:avLst/>
          </a:prstGeom>
          <a:solidFill>
            <a:srgbClr val="FF5969"/>
          </a:solidFill>
          <a:ln w="12700" cap="flat" cmpd="sng">
            <a:solidFill>
              <a:srgbClr val="FF59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7" name="Google Shape;447;p35"/>
          <p:cNvCxnSpPr>
            <a:stCxn id="446" idx="7"/>
          </p:cNvCxnSpPr>
          <p:nvPr/>
        </p:nvCxnSpPr>
        <p:spPr>
          <a:xfrm rot="10800000" flipH="1">
            <a:off x="2099812" y="4262150"/>
            <a:ext cx="808200" cy="718800"/>
          </a:xfrm>
          <a:prstGeom prst="straightConnector1">
            <a:avLst/>
          </a:prstGeom>
          <a:noFill/>
          <a:ln w="38100" cap="flat" cmpd="sng">
            <a:solidFill>
              <a:srgbClr val="FF596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48" name="Google Shape;448;p35"/>
          <p:cNvCxnSpPr/>
          <p:nvPr/>
        </p:nvCxnSpPr>
        <p:spPr>
          <a:xfrm>
            <a:off x="2908092" y="4264443"/>
            <a:ext cx="431519" cy="0"/>
          </a:xfrm>
          <a:prstGeom prst="straightConnector1">
            <a:avLst/>
          </a:prstGeom>
          <a:noFill/>
          <a:ln w="38100" cap="flat" cmpd="sng">
            <a:solidFill>
              <a:srgbClr val="FF596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49" name="Google Shape;449;p35"/>
          <p:cNvSpPr/>
          <p:nvPr/>
        </p:nvSpPr>
        <p:spPr>
          <a:xfrm>
            <a:off x="3430329" y="3354003"/>
            <a:ext cx="416659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i="1">
              <a:solidFill>
                <a:srgbClr val="548135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>
                <a:solidFill>
                  <a:srgbClr val="FF5969"/>
                </a:solidFill>
                <a:latin typeface="Questrial"/>
                <a:ea typeface="Questrial"/>
                <a:cs typeface="Questrial"/>
                <a:sym typeface="Questrial"/>
              </a:rPr>
              <a:t>Final Step</a:t>
            </a:r>
            <a:endParaRPr sz="4000" b="1" i="1">
              <a:solidFill>
                <a:srgbClr val="FF5969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50" name="Google Shape;450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6135" y="5019808"/>
            <a:ext cx="850161" cy="850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6"/>
          <p:cNvSpPr/>
          <p:nvPr/>
        </p:nvSpPr>
        <p:spPr>
          <a:xfrm>
            <a:off x="712147" y="3225882"/>
            <a:ext cx="1596155" cy="1590454"/>
          </a:xfrm>
          <a:prstGeom prst="ellipse">
            <a:avLst/>
          </a:prstGeom>
          <a:solidFill>
            <a:srgbClr val="52CBBE"/>
          </a:solidFill>
          <a:ln w="12700" cap="flat" cmpd="sng">
            <a:solidFill>
              <a:srgbClr val="52CB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6" name="Google Shape;456;p36"/>
          <p:cNvCxnSpPr/>
          <p:nvPr/>
        </p:nvCxnSpPr>
        <p:spPr>
          <a:xfrm rot="10800000" flipH="1">
            <a:off x="2104422" y="2364059"/>
            <a:ext cx="995617" cy="1201936"/>
          </a:xfrm>
          <a:prstGeom prst="straightConnector1">
            <a:avLst/>
          </a:prstGeom>
          <a:noFill/>
          <a:ln w="38100" cap="flat" cmpd="sng">
            <a:solidFill>
              <a:srgbClr val="52CBB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57" name="Google Shape;457;p36"/>
          <p:cNvCxnSpPr/>
          <p:nvPr/>
        </p:nvCxnSpPr>
        <p:spPr>
          <a:xfrm>
            <a:off x="3100039" y="2364059"/>
            <a:ext cx="777433" cy="0"/>
          </a:xfrm>
          <a:prstGeom prst="straightConnector1">
            <a:avLst/>
          </a:prstGeom>
          <a:noFill/>
          <a:ln w="38100" cap="flat" cmpd="sng">
            <a:solidFill>
              <a:srgbClr val="52CBB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8" name="Google Shape;458;p36"/>
          <p:cNvSpPr/>
          <p:nvPr/>
        </p:nvSpPr>
        <p:spPr>
          <a:xfrm>
            <a:off x="3877472" y="1402593"/>
            <a:ext cx="797036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02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“ Crafts Production Workshop ”</a:t>
            </a:r>
            <a:endParaRPr sz="4000" b="1" i="1">
              <a:solidFill>
                <a:srgbClr val="52CBB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9" name="Google Shape;459;p36"/>
          <p:cNvSpPr txBox="1"/>
          <p:nvPr/>
        </p:nvSpPr>
        <p:spPr>
          <a:xfrm>
            <a:off x="1941078" y="4631126"/>
            <a:ext cx="10476005" cy="19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●"/>
            </a:pPr>
            <a:r>
              <a:rPr lang="en-US" sz="28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Help grassroots citizens with useful handmade production skills</a:t>
            </a:r>
            <a:endParaRPr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●"/>
            </a:pPr>
            <a:r>
              <a:rPr lang="en-US" sz="28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Promote the environmental concept of “Green Collection”</a:t>
            </a:r>
            <a:endParaRPr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●"/>
            </a:pPr>
            <a:r>
              <a:rPr lang="en-US" sz="28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Let social media user connect with grassroots</a:t>
            </a:r>
            <a:endParaRPr sz="2800" b="1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0" name="Google Shape;460;p36"/>
          <p:cNvSpPr txBox="1"/>
          <p:nvPr/>
        </p:nvSpPr>
        <p:spPr>
          <a:xfrm>
            <a:off x="3488755" y="2579551"/>
            <a:ext cx="841681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757070"/>
                </a:solidFill>
                <a:latin typeface="Questrial"/>
                <a:ea typeface="Questrial"/>
                <a:cs typeface="Questrial"/>
                <a:sym typeface="Questrial"/>
              </a:rPr>
              <a:t>Workshop + Online Sale </a:t>
            </a:r>
            <a:endParaRPr sz="3600" b="1" i="1">
              <a:solidFill>
                <a:srgbClr val="75707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61" name="Google Shape;46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369" y="3590254"/>
            <a:ext cx="861709" cy="861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36"/>
          <p:cNvSpPr txBox="1"/>
          <p:nvPr/>
        </p:nvSpPr>
        <p:spPr>
          <a:xfrm>
            <a:off x="4640175" y="3791163"/>
            <a:ext cx="264352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Purpose</a:t>
            </a:r>
            <a:r>
              <a:rPr lang="en-US" sz="4000" b="1" i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3600" b="1" i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endParaRPr sz="3600" b="1" i="1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3" name="Google Shape;463;p36"/>
          <p:cNvSpPr/>
          <p:nvPr/>
        </p:nvSpPr>
        <p:spPr>
          <a:xfrm>
            <a:off x="3877472" y="3861684"/>
            <a:ext cx="769443" cy="769442"/>
          </a:xfrm>
          <a:prstGeom prst="ellipse">
            <a:avLst/>
          </a:prstGeom>
          <a:solidFill>
            <a:srgbClr val="52CBBE"/>
          </a:solidFill>
          <a:ln w="12700" cap="flat" cmpd="sng">
            <a:solidFill>
              <a:srgbClr val="52CB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0981" y="4003595"/>
            <a:ext cx="495685" cy="495685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6"/>
          <p:cNvSpPr txBox="1"/>
          <p:nvPr/>
        </p:nvSpPr>
        <p:spPr>
          <a:xfrm>
            <a:off x="606107" y="429823"/>
            <a:ext cx="27074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rPr>
              <a:t>Stage 3</a:t>
            </a:r>
            <a:endParaRPr sz="4800" b="1" i="1">
              <a:solidFill>
                <a:srgbClr val="52CBB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37"/>
          <p:cNvGrpSpPr/>
          <p:nvPr/>
        </p:nvGrpSpPr>
        <p:grpSpPr>
          <a:xfrm>
            <a:off x="1947108" y="4706213"/>
            <a:ext cx="2816185" cy="1446550"/>
            <a:chOff x="979714" y="4445001"/>
            <a:chExt cx="2336800" cy="1446550"/>
          </a:xfrm>
        </p:grpSpPr>
        <p:sp>
          <p:nvSpPr>
            <p:cNvPr id="471" name="Google Shape;471;p37"/>
            <p:cNvSpPr txBox="1"/>
            <p:nvPr/>
          </p:nvSpPr>
          <p:spPr>
            <a:xfrm>
              <a:off x="979714" y="4445001"/>
              <a:ext cx="2336800" cy="144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>
                  <a:solidFill>
                    <a:srgbClr val="2F5496"/>
                  </a:solidFill>
                  <a:latin typeface="Questrial"/>
                  <a:ea typeface="Questrial"/>
                  <a:cs typeface="Questrial"/>
                  <a:sym typeface="Questrial"/>
                </a:rPr>
                <a:t>Facebook</a:t>
              </a:r>
              <a:endParaRPr/>
            </a:p>
          </p:txBody>
        </p:sp>
        <p:sp>
          <p:nvSpPr>
            <p:cNvPr id="472" name="Google Shape;472;p37"/>
            <p:cNvSpPr txBox="1"/>
            <p:nvPr/>
          </p:nvSpPr>
          <p:spPr>
            <a:xfrm>
              <a:off x="979714" y="5127358"/>
              <a:ext cx="23368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A6A6A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473" name="Google Shape;473;p37"/>
          <p:cNvGrpSpPr/>
          <p:nvPr/>
        </p:nvGrpSpPr>
        <p:grpSpPr>
          <a:xfrm>
            <a:off x="2453935" y="2717247"/>
            <a:ext cx="1802532" cy="1802532"/>
            <a:chOff x="1103085" y="2209800"/>
            <a:chExt cx="2090058" cy="2090058"/>
          </a:xfrm>
        </p:grpSpPr>
        <p:sp>
          <p:nvSpPr>
            <p:cNvPr id="474" name="Google Shape;474;p37"/>
            <p:cNvSpPr/>
            <p:nvPr/>
          </p:nvSpPr>
          <p:spPr>
            <a:xfrm>
              <a:off x="1103085" y="2209800"/>
              <a:ext cx="2090058" cy="2090058"/>
            </a:xfrm>
            <a:prstGeom prst="ellipse">
              <a:avLst/>
            </a:prstGeom>
            <a:solidFill>
              <a:srgbClr val="2F54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75" name="Google Shape;475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04348" y="2611063"/>
              <a:ext cx="1287532" cy="12875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6" name="Google Shape;476;p37"/>
          <p:cNvSpPr/>
          <p:nvPr/>
        </p:nvSpPr>
        <p:spPr>
          <a:xfrm>
            <a:off x="-971977" y="1379171"/>
            <a:ext cx="846875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Social Media layout</a:t>
            </a:r>
            <a:endParaRPr sz="4400" b="1">
              <a:solidFill>
                <a:srgbClr val="2E75B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77" name="Google Shape;477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42334" y="0"/>
            <a:ext cx="4150443" cy="6803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652" y="533935"/>
            <a:ext cx="3589395" cy="579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3095" y="533935"/>
            <a:ext cx="3163253" cy="5790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6808" y="1467010"/>
            <a:ext cx="4804525" cy="3923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9"/>
          <p:cNvSpPr txBox="1"/>
          <p:nvPr/>
        </p:nvSpPr>
        <p:spPr>
          <a:xfrm>
            <a:off x="3915004" y="494698"/>
            <a:ext cx="436199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rPr>
              <a:t>Budget</a:t>
            </a:r>
            <a:endParaRPr/>
          </a:p>
        </p:txBody>
      </p:sp>
      <p:sp>
        <p:nvSpPr>
          <p:cNvPr id="490" name="Google Shape;490;p39"/>
          <p:cNvSpPr/>
          <p:nvPr/>
        </p:nvSpPr>
        <p:spPr>
          <a:xfrm>
            <a:off x="5784616" y="2716256"/>
            <a:ext cx="1071990" cy="1099021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9"/>
          <p:cNvSpPr/>
          <p:nvPr/>
        </p:nvSpPr>
        <p:spPr>
          <a:xfrm>
            <a:off x="1105826" y="3670574"/>
            <a:ext cx="1221014" cy="1221014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9"/>
          <p:cNvSpPr/>
          <p:nvPr/>
        </p:nvSpPr>
        <p:spPr>
          <a:xfrm>
            <a:off x="10687988" y="4816097"/>
            <a:ext cx="1203039" cy="1061599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3" name="Google Shape;493;p39"/>
          <p:cNvGrpSpPr/>
          <p:nvPr/>
        </p:nvGrpSpPr>
        <p:grpSpPr>
          <a:xfrm>
            <a:off x="5329815" y="1965818"/>
            <a:ext cx="842445" cy="820793"/>
            <a:chOff x="1812406" y="2946170"/>
            <a:chExt cx="842445" cy="820793"/>
          </a:xfrm>
        </p:grpSpPr>
        <p:cxnSp>
          <p:nvCxnSpPr>
            <p:cNvPr id="494" name="Google Shape;494;p39"/>
            <p:cNvCxnSpPr/>
            <p:nvPr/>
          </p:nvCxnSpPr>
          <p:spPr>
            <a:xfrm rot="10800000">
              <a:off x="2277365" y="2946170"/>
              <a:ext cx="377486" cy="820793"/>
            </a:xfrm>
            <a:prstGeom prst="straightConnector1">
              <a:avLst/>
            </a:prstGeom>
            <a:noFill/>
            <a:ln w="28575" cap="flat" cmpd="sng">
              <a:solidFill>
                <a:srgbClr val="EF3078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95" name="Google Shape;495;p39"/>
            <p:cNvCxnSpPr/>
            <p:nvPr/>
          </p:nvCxnSpPr>
          <p:spPr>
            <a:xfrm rot="10800000">
              <a:off x="1812406" y="2954946"/>
              <a:ext cx="471956" cy="0"/>
            </a:xfrm>
            <a:prstGeom prst="straightConnector1">
              <a:avLst/>
            </a:prstGeom>
            <a:noFill/>
            <a:ln w="28575" cap="flat" cmpd="sng">
              <a:solidFill>
                <a:srgbClr val="EF3078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496" name="Google Shape;496;p39"/>
          <p:cNvGrpSpPr/>
          <p:nvPr/>
        </p:nvGrpSpPr>
        <p:grpSpPr>
          <a:xfrm>
            <a:off x="9956604" y="1974250"/>
            <a:ext cx="1332903" cy="2999263"/>
            <a:chOff x="4210785" y="342628"/>
            <a:chExt cx="1332903" cy="2999263"/>
          </a:xfrm>
        </p:grpSpPr>
        <p:cxnSp>
          <p:nvCxnSpPr>
            <p:cNvPr id="497" name="Google Shape;497;p39"/>
            <p:cNvCxnSpPr/>
            <p:nvPr/>
          </p:nvCxnSpPr>
          <p:spPr>
            <a:xfrm rot="10800000">
              <a:off x="4752067" y="342628"/>
              <a:ext cx="791621" cy="2999263"/>
            </a:xfrm>
            <a:prstGeom prst="straightConnector1">
              <a:avLst/>
            </a:prstGeom>
            <a:noFill/>
            <a:ln w="28575" cap="flat" cmpd="sng">
              <a:solidFill>
                <a:srgbClr val="03A1A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98" name="Google Shape;498;p39"/>
            <p:cNvCxnSpPr/>
            <p:nvPr/>
          </p:nvCxnSpPr>
          <p:spPr>
            <a:xfrm rot="10800000">
              <a:off x="4210785" y="342628"/>
              <a:ext cx="541282" cy="0"/>
            </a:xfrm>
            <a:prstGeom prst="straightConnector1">
              <a:avLst/>
            </a:prstGeom>
            <a:noFill/>
            <a:ln w="28575" cap="flat" cmpd="sng">
              <a:solidFill>
                <a:srgbClr val="03A1A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499" name="Google Shape;499;p39"/>
          <p:cNvGrpSpPr/>
          <p:nvPr/>
        </p:nvGrpSpPr>
        <p:grpSpPr>
          <a:xfrm rot="10800000" flipH="1">
            <a:off x="1684296" y="4864296"/>
            <a:ext cx="1284199" cy="774270"/>
            <a:chOff x="2654853" y="2992692"/>
            <a:chExt cx="1284199" cy="774270"/>
          </a:xfrm>
        </p:grpSpPr>
        <p:cxnSp>
          <p:nvCxnSpPr>
            <p:cNvPr id="500" name="Google Shape;500;p39"/>
            <p:cNvCxnSpPr/>
            <p:nvPr/>
          </p:nvCxnSpPr>
          <p:spPr>
            <a:xfrm rot="10800000" flipH="1">
              <a:off x="2654853" y="2992692"/>
              <a:ext cx="694635" cy="774270"/>
            </a:xfrm>
            <a:prstGeom prst="straightConnector1">
              <a:avLst/>
            </a:prstGeom>
            <a:noFill/>
            <a:ln w="28575" cap="flat" cmpd="sng">
              <a:solidFill>
                <a:srgbClr val="EE952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01" name="Google Shape;501;p39"/>
            <p:cNvCxnSpPr/>
            <p:nvPr/>
          </p:nvCxnSpPr>
          <p:spPr>
            <a:xfrm rot="10800000">
              <a:off x="3349488" y="2992692"/>
              <a:ext cx="589564" cy="0"/>
            </a:xfrm>
            <a:prstGeom prst="straightConnector1">
              <a:avLst/>
            </a:prstGeom>
            <a:noFill/>
            <a:ln w="28575" cap="flat" cmpd="sng">
              <a:solidFill>
                <a:srgbClr val="EE952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502" name="Google Shape;502;p39"/>
          <p:cNvGrpSpPr/>
          <p:nvPr/>
        </p:nvGrpSpPr>
        <p:grpSpPr>
          <a:xfrm>
            <a:off x="1560358" y="1700483"/>
            <a:ext cx="3879161" cy="2134899"/>
            <a:chOff x="345412" y="2411599"/>
            <a:chExt cx="1387319" cy="2134899"/>
          </a:xfrm>
        </p:grpSpPr>
        <p:sp>
          <p:nvSpPr>
            <p:cNvPr id="503" name="Google Shape;503;p39"/>
            <p:cNvSpPr txBox="1"/>
            <p:nvPr/>
          </p:nvSpPr>
          <p:spPr>
            <a:xfrm>
              <a:off x="1007919" y="2411599"/>
              <a:ext cx="72481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EF3078"/>
                  </a:solidFill>
                  <a:latin typeface="Questrial"/>
                  <a:ea typeface="Questrial"/>
                  <a:cs typeface="Questrial"/>
                  <a:sym typeface="Questrial"/>
                </a:rPr>
                <a:t>01</a:t>
              </a:r>
              <a:endParaRPr/>
            </a:p>
          </p:txBody>
        </p:sp>
        <p:sp>
          <p:nvSpPr>
            <p:cNvPr id="504" name="Google Shape;504;p39"/>
            <p:cNvSpPr txBox="1"/>
            <p:nvPr/>
          </p:nvSpPr>
          <p:spPr>
            <a:xfrm>
              <a:off x="345412" y="2730616"/>
              <a:ext cx="1272516" cy="18158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rgbClr val="EF3078"/>
                  </a:solidFill>
                  <a:latin typeface="Questrial"/>
                  <a:ea typeface="Questrial"/>
                  <a:cs typeface="Questrial"/>
                  <a:sym typeface="Questrial"/>
                </a:rPr>
                <a:t>Facebook Advertisement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rgbClr val="757070"/>
                  </a:solidFill>
                  <a:latin typeface="Questrial"/>
                  <a:ea typeface="Questrial"/>
                  <a:cs typeface="Questrial"/>
                  <a:sym typeface="Questrial"/>
                </a:rPr>
                <a:t>$224.28 x 7Days= $1570</a:t>
              </a:r>
              <a:endParaRPr/>
            </a:p>
          </p:txBody>
        </p:sp>
      </p:grpSp>
      <p:grpSp>
        <p:nvGrpSpPr>
          <p:cNvPr id="505" name="Google Shape;505;p39"/>
          <p:cNvGrpSpPr/>
          <p:nvPr/>
        </p:nvGrpSpPr>
        <p:grpSpPr>
          <a:xfrm>
            <a:off x="3060365" y="4816097"/>
            <a:ext cx="5767111" cy="1680205"/>
            <a:chOff x="1441079" y="5096537"/>
            <a:chExt cx="1533716" cy="1680205"/>
          </a:xfrm>
        </p:grpSpPr>
        <p:sp>
          <p:nvSpPr>
            <p:cNvPr id="506" name="Google Shape;506;p39"/>
            <p:cNvSpPr txBox="1"/>
            <p:nvPr/>
          </p:nvSpPr>
          <p:spPr>
            <a:xfrm>
              <a:off x="1441079" y="5096537"/>
              <a:ext cx="72481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EE9524"/>
                  </a:solidFill>
                  <a:latin typeface="Questrial"/>
                  <a:ea typeface="Questrial"/>
                  <a:cs typeface="Questrial"/>
                  <a:sym typeface="Questrial"/>
                </a:rPr>
                <a:t>02</a:t>
              </a:r>
              <a:endParaRPr/>
            </a:p>
          </p:txBody>
        </p:sp>
        <p:sp>
          <p:nvSpPr>
            <p:cNvPr id="507" name="Google Shape;507;p39"/>
            <p:cNvSpPr txBox="1"/>
            <p:nvPr/>
          </p:nvSpPr>
          <p:spPr>
            <a:xfrm>
              <a:off x="1441079" y="5391747"/>
              <a:ext cx="1533716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rgbClr val="EE9524"/>
                  </a:solidFill>
                  <a:latin typeface="Questrial"/>
                  <a:ea typeface="Questrial"/>
                  <a:cs typeface="Questrial"/>
                  <a:sym typeface="Questrial"/>
                </a:rPr>
                <a:t>1.Concert ticket: $800 x 2 = $1600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rgbClr val="EE9524"/>
                  </a:solidFill>
                  <a:latin typeface="Questrial"/>
                  <a:ea typeface="Questrial"/>
                  <a:cs typeface="Questrial"/>
                  <a:sym typeface="Questrial"/>
                </a:rPr>
                <a:t>2.Super Market coupon: $500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rgbClr val="EE9524"/>
                  </a:solidFill>
                  <a:latin typeface="Questrial"/>
                  <a:ea typeface="Questrial"/>
                  <a:cs typeface="Questrial"/>
                  <a:sym typeface="Questrial"/>
                </a:rPr>
                <a:t>3.Apps Store Give Card : $200</a:t>
              </a:r>
              <a:endParaRPr sz="2800" b="1">
                <a:solidFill>
                  <a:srgbClr val="757070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508" name="Google Shape;508;p39"/>
          <p:cNvGrpSpPr/>
          <p:nvPr/>
        </p:nvGrpSpPr>
        <p:grpSpPr>
          <a:xfrm>
            <a:off x="6068570" y="1687590"/>
            <a:ext cx="3827796" cy="1549267"/>
            <a:chOff x="1860946" y="1645452"/>
            <a:chExt cx="2571755" cy="1549267"/>
          </a:xfrm>
        </p:grpSpPr>
        <p:sp>
          <p:nvSpPr>
            <p:cNvPr id="509" name="Google Shape;509;p39"/>
            <p:cNvSpPr txBox="1"/>
            <p:nvPr/>
          </p:nvSpPr>
          <p:spPr>
            <a:xfrm>
              <a:off x="3679713" y="1645452"/>
              <a:ext cx="72481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03A1A4"/>
                  </a:solidFill>
                  <a:latin typeface="Questrial"/>
                  <a:ea typeface="Questrial"/>
                  <a:cs typeface="Questrial"/>
                  <a:sym typeface="Questrial"/>
                </a:rPr>
                <a:t>03</a:t>
              </a:r>
              <a:endParaRPr/>
            </a:p>
          </p:txBody>
        </p:sp>
        <p:sp>
          <p:nvSpPr>
            <p:cNvPr id="510" name="Google Shape;510;p39"/>
            <p:cNvSpPr txBox="1"/>
            <p:nvPr/>
          </p:nvSpPr>
          <p:spPr>
            <a:xfrm>
              <a:off x="1860946" y="1871280"/>
              <a:ext cx="2571755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>
                  <a:solidFill>
                    <a:srgbClr val="52CBBE"/>
                  </a:solidFill>
                  <a:latin typeface="Questrial"/>
                  <a:ea typeface="Questrial"/>
                  <a:cs typeface="Questrial"/>
                  <a:sym typeface="Questrial"/>
                </a:rPr>
                <a:t>Special Area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52CBBE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11" name="Google Shape;511;p39"/>
            <p:cNvSpPr txBox="1"/>
            <p:nvPr/>
          </p:nvSpPr>
          <p:spPr>
            <a:xfrm>
              <a:off x="2766229" y="2173390"/>
              <a:ext cx="16664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A6A6A6"/>
                  </a:solidFill>
                  <a:latin typeface="Questrial"/>
                  <a:ea typeface="Questrial"/>
                  <a:cs typeface="Questrial"/>
                  <a:sym typeface="Questrial"/>
                </a:rPr>
                <a:t>L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40"/>
          <p:cNvGrpSpPr/>
          <p:nvPr/>
        </p:nvGrpSpPr>
        <p:grpSpPr>
          <a:xfrm>
            <a:off x="-58083" y="2694937"/>
            <a:ext cx="12308167" cy="1468125"/>
            <a:chOff x="1533066" y="2446834"/>
            <a:chExt cx="12308167" cy="1468125"/>
          </a:xfrm>
        </p:grpSpPr>
        <p:sp>
          <p:nvSpPr>
            <p:cNvPr id="517" name="Google Shape;517;p40"/>
            <p:cNvSpPr txBox="1"/>
            <p:nvPr/>
          </p:nvSpPr>
          <p:spPr>
            <a:xfrm>
              <a:off x="1703459" y="2591520"/>
              <a:ext cx="11967381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i="1">
                  <a:solidFill>
                    <a:srgbClr val="FFD966"/>
                  </a:solidFill>
                  <a:latin typeface="Questrial"/>
                  <a:ea typeface="Questrial"/>
                  <a:cs typeface="Questrial"/>
                  <a:sym typeface="Questrial"/>
                </a:rPr>
                <a:t>Thank You</a:t>
              </a:r>
              <a:endParaRPr sz="8000" b="1" i="1">
                <a:solidFill>
                  <a:srgbClr val="FFD96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18" name="Google Shape;518;p40"/>
            <p:cNvSpPr txBox="1"/>
            <p:nvPr/>
          </p:nvSpPr>
          <p:spPr>
            <a:xfrm>
              <a:off x="2008794" y="2519177"/>
              <a:ext cx="1135671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i="1">
                  <a:solidFill>
                    <a:srgbClr val="FF6969"/>
                  </a:solidFill>
                  <a:latin typeface="Questrial"/>
                  <a:ea typeface="Questrial"/>
                  <a:cs typeface="Questrial"/>
                  <a:sym typeface="Questrial"/>
                </a:rPr>
                <a:t>Thank You</a:t>
              </a:r>
              <a:endParaRPr sz="8000" b="1" i="1">
                <a:solidFill>
                  <a:srgbClr val="FF6969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19" name="Google Shape;519;p40"/>
            <p:cNvSpPr txBox="1"/>
            <p:nvPr/>
          </p:nvSpPr>
          <p:spPr>
            <a:xfrm>
              <a:off x="1533066" y="2446834"/>
              <a:ext cx="12308167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0" b="1" i="1">
                  <a:solidFill>
                    <a:srgbClr val="00B0F0"/>
                  </a:solidFill>
                  <a:latin typeface="Questrial"/>
                  <a:ea typeface="Questrial"/>
                  <a:cs typeface="Questrial"/>
                  <a:sym typeface="Questrial"/>
                </a:rPr>
                <a:t>Thank You</a:t>
              </a:r>
              <a:endParaRPr sz="11500" b="1" i="1">
                <a:solidFill>
                  <a:srgbClr val="00B0F0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Office PowerPoint</Application>
  <PresentationFormat>Widescreen</PresentationFormat>
  <Paragraphs>153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Questrial</vt:lpstr>
      <vt:lpstr>Calibri</vt:lpstr>
      <vt:lpstr>Noto Sans Symbols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19661150@link.hkbu.edu.hk</cp:lastModifiedBy>
  <cp:revision>1</cp:revision>
  <dcterms:modified xsi:type="dcterms:W3CDTF">2021-09-13T06:17:24Z</dcterms:modified>
</cp:coreProperties>
</file>