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embeddedFontLst>
    <p:embeddedFont>
      <p:font typeface="Assistant ExtraLight"/>
      <p:regular r:id="rId41"/>
      <p:bold r:id="rId42"/>
    </p:embeddedFont>
    <p:embeddedFont>
      <p:font typeface="Roboto"/>
      <p:regular r:id="rId43"/>
      <p:bold r:id="rId44"/>
      <p:italic r:id="rId45"/>
      <p:boldItalic r:id="rId46"/>
    </p:embeddedFont>
    <p:embeddedFont>
      <p:font typeface="PT Serif"/>
      <p:regular r:id="rId47"/>
      <p:bold r:id="rId48"/>
      <p:italic r:id="rId49"/>
      <p:boldItalic r:id="rId50"/>
    </p:embeddedFont>
    <p:embeddedFont>
      <p:font typeface="Assistant"/>
      <p:regular r:id="rId51"/>
      <p:bold r:id="rId52"/>
    </p:embeddedFont>
    <p:embeddedFont>
      <p:font typeface="Thasadith"/>
      <p:regular r:id="rId53"/>
      <p:bold r:id="rId54"/>
      <p:italic r:id="rId55"/>
      <p:boldItalic r:id="rId56"/>
    </p:embeddedFont>
    <p:embeddedFont>
      <p:font typeface="Marvel"/>
      <p:regular r:id="rId57"/>
      <p:bold r:id="rId58"/>
      <p:italic r:id="rId59"/>
      <p:boldItalic r:id="rId60"/>
    </p:embeddedFont>
    <p:embeddedFont>
      <p:font typeface="Open Sans"/>
      <p:regular r:id="rId61"/>
      <p:bold r:id="rId62"/>
      <p:italic r:id="rId63"/>
      <p:boldItalic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1C38EB7-4522-4424-8674-560F5140F014}">
  <a:tblStyle styleId="{E1C38EB7-4522-4424-8674-560F5140F01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font" Target="fonts/AssistantExtraLight-bold.fntdata"/><Relationship Id="rId41" Type="http://schemas.openxmlformats.org/officeDocument/2006/relationships/font" Target="fonts/AssistantExtraLight-regular.fntdata"/><Relationship Id="rId44" Type="http://schemas.openxmlformats.org/officeDocument/2006/relationships/font" Target="fonts/Roboto-bold.fntdata"/><Relationship Id="rId43" Type="http://schemas.openxmlformats.org/officeDocument/2006/relationships/font" Target="fonts/Roboto-regular.fntdata"/><Relationship Id="rId46" Type="http://schemas.openxmlformats.org/officeDocument/2006/relationships/font" Target="fonts/Roboto-boldItalic.fntdata"/><Relationship Id="rId45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PTSerif-bold.fntdata"/><Relationship Id="rId47" Type="http://schemas.openxmlformats.org/officeDocument/2006/relationships/font" Target="fonts/PTSerif-regular.fntdata"/><Relationship Id="rId49" Type="http://schemas.openxmlformats.org/officeDocument/2006/relationships/font" Target="fonts/PTSerif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OpenSans-bold.fntdata"/><Relationship Id="rId61" Type="http://schemas.openxmlformats.org/officeDocument/2006/relationships/font" Target="fonts/OpenSans-regular.fntdata"/><Relationship Id="rId20" Type="http://schemas.openxmlformats.org/officeDocument/2006/relationships/slide" Target="slides/slide15.xml"/><Relationship Id="rId64" Type="http://schemas.openxmlformats.org/officeDocument/2006/relationships/font" Target="fonts/OpenSans-boldItalic.fntdata"/><Relationship Id="rId63" Type="http://schemas.openxmlformats.org/officeDocument/2006/relationships/font" Target="fonts/OpenSans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Marvel-bold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Assistant-regular.fntdata"/><Relationship Id="rId50" Type="http://schemas.openxmlformats.org/officeDocument/2006/relationships/font" Target="fonts/PTSerif-boldItalic.fntdata"/><Relationship Id="rId53" Type="http://schemas.openxmlformats.org/officeDocument/2006/relationships/font" Target="fonts/Thasadith-regular.fntdata"/><Relationship Id="rId52" Type="http://schemas.openxmlformats.org/officeDocument/2006/relationships/font" Target="fonts/Assistant-bold.fntdata"/><Relationship Id="rId11" Type="http://schemas.openxmlformats.org/officeDocument/2006/relationships/slide" Target="slides/slide6.xml"/><Relationship Id="rId55" Type="http://schemas.openxmlformats.org/officeDocument/2006/relationships/font" Target="fonts/Thasadith-italic.fntdata"/><Relationship Id="rId10" Type="http://schemas.openxmlformats.org/officeDocument/2006/relationships/slide" Target="slides/slide5.xml"/><Relationship Id="rId54" Type="http://schemas.openxmlformats.org/officeDocument/2006/relationships/font" Target="fonts/Thasadith-bold.fntdata"/><Relationship Id="rId13" Type="http://schemas.openxmlformats.org/officeDocument/2006/relationships/slide" Target="slides/slide8.xml"/><Relationship Id="rId57" Type="http://schemas.openxmlformats.org/officeDocument/2006/relationships/font" Target="fonts/Marvel-regular.fntdata"/><Relationship Id="rId12" Type="http://schemas.openxmlformats.org/officeDocument/2006/relationships/slide" Target="slides/slide7.xml"/><Relationship Id="rId56" Type="http://schemas.openxmlformats.org/officeDocument/2006/relationships/font" Target="fonts/Thasadith-boldItalic.fntdata"/><Relationship Id="rId15" Type="http://schemas.openxmlformats.org/officeDocument/2006/relationships/slide" Target="slides/slide10.xml"/><Relationship Id="rId59" Type="http://schemas.openxmlformats.org/officeDocument/2006/relationships/font" Target="fonts/Marvel-italic.fntdata"/><Relationship Id="rId14" Type="http://schemas.openxmlformats.org/officeDocument/2006/relationships/slide" Target="slides/slide9.xml"/><Relationship Id="rId58" Type="http://schemas.openxmlformats.org/officeDocument/2006/relationships/font" Target="fonts/Marvel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707c3e161e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707c3e161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63da1a4385_0_16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63da1a4385_0_16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70a131ff51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70a131ff51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a3471fbdd4_2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a3471fbdd4_2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ad0eb8b185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ad0eb8b18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70a131ff51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70a131ff51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ad79e2deb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ad79e2deb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ad79e2deb2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ad79e2deb2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ad0eb8b185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ad0eb8b18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ad0eb8b185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ad0eb8b185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70a131ff51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70a131ff51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ad936aed3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ad936aed3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ad79e2deb2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ad79e2deb2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ad0eb8b185_3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ad0eb8b185_3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ssistant ExtraLight"/>
              <a:buChar char="●"/>
            </a:pPr>
            <a:r>
              <a:rPr lang="en" sz="1700">
                <a:solidFill>
                  <a:srgbClr val="434343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rPr>
              <a:t>Using the online and offline media to create a social issue of the IVF</a:t>
            </a:r>
            <a:endParaRPr sz="1700">
              <a:solidFill>
                <a:srgbClr val="434343"/>
              </a:solidFill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ssistant ExtraLight"/>
              <a:buChar char="●"/>
            </a:pPr>
            <a:r>
              <a:rPr lang="en" sz="1700">
                <a:solidFill>
                  <a:srgbClr val="434343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rPr>
              <a:t>Normalize the concept of IVF by giving information and clarifying the misconception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a3471fbdd4_2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a3471fbdd4_2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a3471fbdd4_2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a3471fbdd4_2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a7827d0b3d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a7827d0b3d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ade0c1ca86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ade0c1ca86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a7827d0b3d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a7827d0b3d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a7827d0b3d_6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a7827d0b3d_6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a7827d0b3d_6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a7827d0b3d_6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ade0c1ca86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ade0c1ca86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a7827d0b3d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a7827d0b3d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a3471fbdd4_2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a3471fbdd4_2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434343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rPr>
              <a:t>Message:</a:t>
            </a:r>
            <a:endParaRPr sz="1300">
              <a:solidFill>
                <a:srgbClr val="434343"/>
              </a:solidFill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434343"/>
                </a:solidFill>
                <a:latin typeface="Assistant"/>
                <a:ea typeface="Assistant"/>
                <a:cs typeface="Assistant"/>
                <a:sym typeface="Assistant"/>
              </a:rPr>
              <a:t>simple information about IVF and the brand </a:t>
            </a:r>
            <a:endParaRPr sz="400">
              <a:solidFill>
                <a:srgbClr val="434343"/>
              </a:solidFill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rgbClr val="434343"/>
              </a:solidFill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rgbClr val="434343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rPr>
              <a:t>For more further information</a:t>
            </a:r>
            <a:endParaRPr sz="700">
              <a:solidFill>
                <a:srgbClr val="434343"/>
              </a:solidFill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rgbClr val="434343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rPr>
              <a:t>→ place a QR code,</a:t>
            </a:r>
            <a:endParaRPr sz="700">
              <a:solidFill>
                <a:srgbClr val="434343"/>
              </a:solidFill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-2730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00"/>
              <a:buFont typeface="Assistant ExtraLight"/>
              <a:buChar char="-"/>
            </a:pPr>
            <a:r>
              <a:rPr lang="en" sz="700">
                <a:solidFill>
                  <a:srgbClr val="434343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rPr>
              <a:t>drive the TA attention to the website to seek more information:  </a:t>
            </a:r>
            <a:endParaRPr sz="1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a3471fbdd4_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a3471fbdd4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a7827d0b3d_9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a7827d0b3d_9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a7827d0b3d_6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a7827d0b3d_6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a7827d0b3d_6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a7827d0b3d_6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a3471fbdd4_2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a3471fbdd4_2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a3471fbdd4_2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a3471fbdd4_2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a7827d0b3d_4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a7827d0b3d_4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highlight>
                  <a:srgbClr val="F5F5F5"/>
                </a:highlight>
                <a:latin typeface="Roboto"/>
                <a:ea typeface="Roboto"/>
                <a:cs typeface="Roboto"/>
                <a:sym typeface="Roboto"/>
              </a:rPr>
              <a:t>Invite foreign lecturers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a3471fbdd4_2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a3471fbdd4_2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ad0eb8b18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ad0eb8b18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a3471fbdd4_2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a3471fbdd4_2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a5d74f57c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a5d74f57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704675" y="-232625"/>
            <a:ext cx="7994100" cy="4113900"/>
          </a:xfrm>
          <a:prstGeom prst="roundRect">
            <a:avLst>
              <a:gd fmla="val 16667" name="adj"/>
            </a:avLst>
          </a:prstGeom>
          <a:solidFill>
            <a:srgbClr val="EE8C94">
              <a:alpha val="60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5413900" y="2822600"/>
            <a:ext cx="2913300" cy="2610000"/>
          </a:xfrm>
          <a:prstGeom prst="roundRect">
            <a:avLst>
              <a:gd fmla="val 16667" name="adj"/>
            </a:avLst>
          </a:prstGeom>
          <a:solidFill>
            <a:srgbClr val="AED7E8">
              <a:alpha val="528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rot="5400000">
            <a:off x="7898825" y="407700"/>
            <a:ext cx="2111400" cy="1952400"/>
          </a:xfrm>
          <a:prstGeom prst="roundRect">
            <a:avLst>
              <a:gd fmla="val 16667" name="adj"/>
            </a:avLst>
          </a:prstGeom>
          <a:solidFill>
            <a:srgbClr val="AED7E8">
              <a:alpha val="528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 rot="896">
            <a:off x="1043701" y="907800"/>
            <a:ext cx="69042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 rot="1416">
            <a:off x="5456962" y="3940825"/>
            <a:ext cx="2913300" cy="7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780750" y="-221900"/>
            <a:ext cx="1514400" cy="19797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/>
          <p:nvPr/>
        </p:nvSpPr>
        <p:spPr>
          <a:xfrm>
            <a:off x="5124450" y="4016925"/>
            <a:ext cx="4476000" cy="149100"/>
          </a:xfrm>
          <a:prstGeom prst="roundRect">
            <a:avLst>
              <a:gd fmla="val 50000" name="adj"/>
            </a:avLst>
          </a:prstGeom>
          <a:solidFill>
            <a:srgbClr val="AED7E8">
              <a:alpha val="736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808100" y="2227200"/>
            <a:ext cx="36159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 flipH="1">
            <a:off x="5803800" y="3069000"/>
            <a:ext cx="2620200" cy="15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9" name="Google Shape;19;p3"/>
          <p:cNvSpPr txBox="1"/>
          <p:nvPr>
            <p:ph hasCustomPrompt="1" idx="2" type="title"/>
          </p:nvPr>
        </p:nvSpPr>
        <p:spPr>
          <a:xfrm>
            <a:off x="-77106" y="440775"/>
            <a:ext cx="3230100" cy="123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4064375" y="3780725"/>
            <a:ext cx="5877000" cy="96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/>
          <p:nvPr/>
        </p:nvSpPr>
        <p:spPr>
          <a:xfrm>
            <a:off x="-219000" y="1904250"/>
            <a:ext cx="2558400" cy="13350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000575" y="1587725"/>
            <a:ext cx="4276800" cy="27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Font typeface="Raleway Thin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indent="-323850" lvl="2" marL="137160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indent="-323850" lvl="3" marL="182880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11150" lvl="6" marL="320040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indent="-311150" lvl="7" marL="365760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type="title"/>
          </p:nvPr>
        </p:nvSpPr>
        <p:spPr>
          <a:xfrm>
            <a:off x="670850" y="2302053"/>
            <a:ext cx="3155400" cy="80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ctrTitle"/>
          </p:nvPr>
        </p:nvSpPr>
        <p:spPr>
          <a:xfrm flipH="1">
            <a:off x="5623705" y="1995919"/>
            <a:ext cx="1560600" cy="45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 flipH="1">
            <a:off x="5623768" y="2402167"/>
            <a:ext cx="2516100" cy="170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ctrTitle"/>
          </p:nvPr>
        </p:nvSpPr>
        <p:spPr>
          <a:xfrm flipH="1">
            <a:off x="1702544" y="1995914"/>
            <a:ext cx="1817700" cy="45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" name="Google Shape;29;p5"/>
          <p:cNvSpPr txBox="1"/>
          <p:nvPr>
            <p:ph idx="3" type="subTitle"/>
          </p:nvPr>
        </p:nvSpPr>
        <p:spPr>
          <a:xfrm flipH="1">
            <a:off x="1004132" y="2402167"/>
            <a:ext cx="2516100" cy="170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4" type="title"/>
          </p:nvPr>
        </p:nvSpPr>
        <p:spPr>
          <a:xfrm>
            <a:off x="5427350" y="356124"/>
            <a:ext cx="3097800" cy="9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-12375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 txBox="1"/>
          <p:nvPr>
            <p:ph type="title"/>
          </p:nvPr>
        </p:nvSpPr>
        <p:spPr>
          <a:xfrm>
            <a:off x="594657" y="355641"/>
            <a:ext cx="3155400" cy="12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/>
          <p:nvPr/>
        </p:nvSpPr>
        <p:spPr>
          <a:xfrm>
            <a:off x="-12375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7"/>
          <p:cNvSpPr txBox="1"/>
          <p:nvPr>
            <p:ph idx="1" type="subTitle"/>
          </p:nvPr>
        </p:nvSpPr>
        <p:spPr>
          <a:xfrm flipH="1">
            <a:off x="624750" y="1321800"/>
            <a:ext cx="770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type="title"/>
          </p:nvPr>
        </p:nvSpPr>
        <p:spPr>
          <a:xfrm>
            <a:off x="594657" y="355641"/>
            <a:ext cx="3155400" cy="12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/>
          <p:nvPr/>
        </p:nvSpPr>
        <p:spPr>
          <a:xfrm flipH="1">
            <a:off x="1860825" y="-83950"/>
            <a:ext cx="7823400" cy="4096500"/>
          </a:xfrm>
          <a:prstGeom prst="roundRect">
            <a:avLst>
              <a:gd fmla="val 16667" name="adj"/>
            </a:avLst>
          </a:prstGeom>
          <a:solidFill>
            <a:srgbClr val="EE8C94">
              <a:alpha val="60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8"/>
          <p:cNvSpPr/>
          <p:nvPr/>
        </p:nvSpPr>
        <p:spPr>
          <a:xfrm flipH="1">
            <a:off x="-355425" y="2689375"/>
            <a:ext cx="2915400" cy="1835400"/>
          </a:xfrm>
          <a:prstGeom prst="roundRect">
            <a:avLst>
              <a:gd fmla="val 16667" name="adj"/>
            </a:avLst>
          </a:prstGeom>
          <a:solidFill>
            <a:srgbClr val="AED7E8">
              <a:alpha val="528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8"/>
          <p:cNvSpPr/>
          <p:nvPr/>
        </p:nvSpPr>
        <p:spPr>
          <a:xfrm flipH="1" rot="-5400000">
            <a:off x="6573275" y="4327150"/>
            <a:ext cx="2111400" cy="1952400"/>
          </a:xfrm>
          <a:prstGeom prst="roundRect">
            <a:avLst>
              <a:gd fmla="val 16667" name="adj"/>
            </a:avLst>
          </a:prstGeom>
          <a:solidFill>
            <a:srgbClr val="AED7E8">
              <a:alpha val="528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8"/>
          <p:cNvSpPr txBox="1"/>
          <p:nvPr>
            <p:ph type="title"/>
          </p:nvPr>
        </p:nvSpPr>
        <p:spPr>
          <a:xfrm>
            <a:off x="2961225" y="997550"/>
            <a:ext cx="3739800" cy="1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idx="1" type="subTitle"/>
          </p:nvPr>
        </p:nvSpPr>
        <p:spPr>
          <a:xfrm>
            <a:off x="614730" y="2131575"/>
            <a:ext cx="2505900" cy="14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9"/>
          <p:cNvSpPr txBox="1"/>
          <p:nvPr>
            <p:ph type="title"/>
          </p:nvPr>
        </p:nvSpPr>
        <p:spPr>
          <a:xfrm>
            <a:off x="5420751" y="422799"/>
            <a:ext cx="3097800" cy="9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/>
          <p:nvPr/>
        </p:nvSpPr>
        <p:spPr>
          <a:xfrm>
            <a:off x="-12375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10"/>
          <p:cNvSpPr txBox="1"/>
          <p:nvPr>
            <p:ph idx="1" type="subTitle"/>
          </p:nvPr>
        </p:nvSpPr>
        <p:spPr>
          <a:xfrm flipH="1">
            <a:off x="609580" y="1236280"/>
            <a:ext cx="2237100" cy="25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9" name="Google Shape;49;p10"/>
          <p:cNvSpPr txBox="1"/>
          <p:nvPr>
            <p:ph type="title"/>
          </p:nvPr>
        </p:nvSpPr>
        <p:spPr>
          <a:xfrm>
            <a:off x="594651" y="355645"/>
            <a:ext cx="25581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picture">
  <p:cSld name="CUSTOM_1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/>
          <p:nvPr/>
        </p:nvSpPr>
        <p:spPr>
          <a:xfrm>
            <a:off x="3905250" y="402050"/>
            <a:ext cx="5990400" cy="3117900"/>
          </a:xfrm>
          <a:prstGeom prst="roundRect">
            <a:avLst>
              <a:gd fmla="val 13861" name="adj"/>
            </a:avLst>
          </a:prstGeom>
          <a:solidFill>
            <a:srgbClr val="EE8C94">
              <a:alpha val="603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1"/>
          <p:cNvSpPr txBox="1"/>
          <p:nvPr>
            <p:ph type="title"/>
          </p:nvPr>
        </p:nvSpPr>
        <p:spPr>
          <a:xfrm>
            <a:off x="4213400" y="997550"/>
            <a:ext cx="3739800" cy="1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9pPr>
          </a:lstStyle>
          <a:p/>
        </p:txBody>
      </p:sp>
      <p:sp>
        <p:nvSpPr>
          <p:cNvPr id="53" name="Google Shape;53;p11"/>
          <p:cNvSpPr txBox="1"/>
          <p:nvPr>
            <p:ph idx="2" type="title"/>
          </p:nvPr>
        </p:nvSpPr>
        <p:spPr>
          <a:xfrm>
            <a:off x="637750" y="540000"/>
            <a:ext cx="3325500" cy="7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hasCustomPrompt="1" type="title"/>
          </p:nvPr>
        </p:nvSpPr>
        <p:spPr>
          <a:xfrm rot="121">
            <a:off x="345816" y="2356616"/>
            <a:ext cx="8520600" cy="123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6" name="Google Shape;56;p12"/>
          <p:cNvSpPr txBox="1"/>
          <p:nvPr>
            <p:ph idx="1" type="subTitle"/>
          </p:nvPr>
        </p:nvSpPr>
        <p:spPr>
          <a:xfrm flipH="1">
            <a:off x="3482150" y="1567376"/>
            <a:ext cx="21798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9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/>
          <p:nvPr/>
        </p:nvSpPr>
        <p:spPr>
          <a:xfrm>
            <a:off x="7091100" y="1841410"/>
            <a:ext cx="3395100" cy="2385600"/>
          </a:xfrm>
          <a:prstGeom prst="roundRect">
            <a:avLst>
              <a:gd fmla="val 13861" name="adj"/>
            </a:avLst>
          </a:prstGeom>
          <a:solidFill>
            <a:srgbClr val="EE8C94">
              <a:alpha val="603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-1309250" y="1841410"/>
            <a:ext cx="3395100" cy="2385600"/>
          </a:xfrm>
          <a:prstGeom prst="roundRect">
            <a:avLst>
              <a:gd fmla="val 13861" name="adj"/>
            </a:avLst>
          </a:prstGeom>
          <a:solidFill>
            <a:srgbClr val="AED7E8">
              <a:alpha val="736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774390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>
            <p:ph hasCustomPrompt="1" type="title"/>
          </p:nvPr>
        </p:nvSpPr>
        <p:spPr>
          <a:xfrm flipH="1">
            <a:off x="7371856" y="2213414"/>
            <a:ext cx="12096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 b="0" sz="6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r>
              <a:t>xx%</a:t>
            </a:r>
          </a:p>
        </p:txBody>
      </p:sp>
      <p:sp>
        <p:nvSpPr>
          <p:cNvPr id="62" name="Google Shape;62;p13"/>
          <p:cNvSpPr txBox="1"/>
          <p:nvPr>
            <p:ph idx="1" type="subTitle"/>
          </p:nvPr>
        </p:nvSpPr>
        <p:spPr>
          <a:xfrm flipH="1">
            <a:off x="2078142" y="2477830"/>
            <a:ext cx="2219400" cy="7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2" type="subTitle"/>
          </p:nvPr>
        </p:nvSpPr>
        <p:spPr>
          <a:xfrm>
            <a:off x="4937908" y="2477830"/>
            <a:ext cx="2157000" cy="7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3" type="title"/>
          </p:nvPr>
        </p:nvSpPr>
        <p:spPr>
          <a:xfrm>
            <a:off x="4171050" y="344700"/>
            <a:ext cx="4345200" cy="7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65" name="Google Shape;65;p13"/>
          <p:cNvSpPr txBox="1"/>
          <p:nvPr>
            <p:ph idx="4" type="subTitle"/>
          </p:nvPr>
        </p:nvSpPr>
        <p:spPr>
          <a:xfrm flipH="1">
            <a:off x="2078142" y="3439460"/>
            <a:ext cx="2219400" cy="7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5" type="subTitle"/>
          </p:nvPr>
        </p:nvSpPr>
        <p:spPr>
          <a:xfrm>
            <a:off x="5052207" y="3439460"/>
            <a:ext cx="2042700" cy="7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6" type="subTitle"/>
          </p:nvPr>
        </p:nvSpPr>
        <p:spPr>
          <a:xfrm flipH="1">
            <a:off x="2078080" y="1905938"/>
            <a:ext cx="3130200" cy="7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hasadith"/>
              <a:buNone/>
              <a:defRPr b="1" sz="2400">
                <a:latin typeface="Marvel"/>
                <a:ea typeface="Marvel"/>
                <a:cs typeface="Marvel"/>
                <a:sym typeface="Marve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idx="7" type="subTitle"/>
          </p:nvPr>
        </p:nvSpPr>
        <p:spPr>
          <a:xfrm>
            <a:off x="4937982" y="1905938"/>
            <a:ext cx="2157000" cy="7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hasadith"/>
              <a:buNone/>
              <a:defRPr b="1" sz="2400">
                <a:latin typeface="Marvel"/>
                <a:ea typeface="Marvel"/>
                <a:cs typeface="Marvel"/>
                <a:sym typeface="Marve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8" type="subTitle"/>
          </p:nvPr>
        </p:nvSpPr>
        <p:spPr>
          <a:xfrm flipH="1">
            <a:off x="2078080" y="3156197"/>
            <a:ext cx="31302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hasadith"/>
              <a:buNone/>
              <a:defRPr b="1" sz="2400">
                <a:latin typeface="Marvel"/>
                <a:ea typeface="Marvel"/>
                <a:cs typeface="Marvel"/>
                <a:sym typeface="Marve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9pPr>
          </a:lstStyle>
          <a:p/>
        </p:txBody>
      </p:sp>
      <p:sp>
        <p:nvSpPr>
          <p:cNvPr id="70" name="Google Shape;70;p13"/>
          <p:cNvSpPr txBox="1"/>
          <p:nvPr>
            <p:ph idx="9" type="subTitle"/>
          </p:nvPr>
        </p:nvSpPr>
        <p:spPr>
          <a:xfrm>
            <a:off x="5156980" y="3156197"/>
            <a:ext cx="1938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hasadith"/>
              <a:buNone/>
              <a:defRPr b="1" sz="2400">
                <a:latin typeface="Marvel"/>
                <a:ea typeface="Marvel"/>
                <a:cs typeface="Marvel"/>
                <a:sym typeface="Marve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9pPr>
          </a:lstStyle>
          <a:p/>
        </p:txBody>
      </p:sp>
      <p:sp>
        <p:nvSpPr>
          <p:cNvPr id="71" name="Google Shape;71;p13"/>
          <p:cNvSpPr txBox="1"/>
          <p:nvPr>
            <p:ph hasCustomPrompt="1" idx="13" type="title"/>
          </p:nvPr>
        </p:nvSpPr>
        <p:spPr>
          <a:xfrm>
            <a:off x="430634" y="3188375"/>
            <a:ext cx="13236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5500"/>
              <a:buNone/>
              <a:defRPr b="0"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/>
          <p:nvPr>
            <p:ph hasCustomPrompt="1" idx="14" type="title"/>
          </p:nvPr>
        </p:nvSpPr>
        <p:spPr>
          <a:xfrm flipH="1">
            <a:off x="7371856" y="3188375"/>
            <a:ext cx="13236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 b="0" sz="6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/>
          <p:nvPr>
            <p:ph hasCustomPrompt="1" idx="15" type="title"/>
          </p:nvPr>
        </p:nvSpPr>
        <p:spPr>
          <a:xfrm>
            <a:off x="430634" y="2213414"/>
            <a:ext cx="13236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5500"/>
              <a:buNone/>
              <a:defRPr b="0"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/>
          <p:nvPr/>
        </p:nvSpPr>
        <p:spPr>
          <a:xfrm>
            <a:off x="774390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4"/>
          <p:cNvSpPr txBox="1"/>
          <p:nvPr>
            <p:ph type="ctrTitle"/>
          </p:nvPr>
        </p:nvSpPr>
        <p:spPr>
          <a:xfrm flipH="1">
            <a:off x="4329625" y="1159009"/>
            <a:ext cx="1560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7" name="Google Shape;77;p14"/>
          <p:cNvSpPr txBox="1"/>
          <p:nvPr>
            <p:ph idx="1" type="subTitle"/>
          </p:nvPr>
        </p:nvSpPr>
        <p:spPr>
          <a:xfrm flipH="1">
            <a:off x="4329625" y="1574383"/>
            <a:ext cx="20034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8" name="Google Shape;78;p14"/>
          <p:cNvSpPr txBox="1"/>
          <p:nvPr>
            <p:ph idx="2" type="ctrTitle"/>
          </p:nvPr>
        </p:nvSpPr>
        <p:spPr>
          <a:xfrm flipH="1">
            <a:off x="5520250" y="3259548"/>
            <a:ext cx="1560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9" name="Google Shape;79;p14"/>
          <p:cNvSpPr txBox="1"/>
          <p:nvPr>
            <p:ph idx="3" type="subTitle"/>
          </p:nvPr>
        </p:nvSpPr>
        <p:spPr>
          <a:xfrm flipH="1">
            <a:off x="5520250" y="3686221"/>
            <a:ext cx="24399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" name="Google Shape;80;p14"/>
          <p:cNvSpPr txBox="1"/>
          <p:nvPr>
            <p:ph idx="4" type="ctrTitle"/>
          </p:nvPr>
        </p:nvSpPr>
        <p:spPr>
          <a:xfrm flipH="1">
            <a:off x="4939225" y="2230130"/>
            <a:ext cx="1560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1" name="Google Shape;81;p14"/>
          <p:cNvSpPr txBox="1"/>
          <p:nvPr>
            <p:ph idx="5" type="subTitle"/>
          </p:nvPr>
        </p:nvSpPr>
        <p:spPr>
          <a:xfrm flipH="1">
            <a:off x="4939225" y="2651881"/>
            <a:ext cx="20034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" name="Google Shape;82;p14"/>
          <p:cNvSpPr txBox="1"/>
          <p:nvPr>
            <p:ph idx="6" type="title"/>
          </p:nvPr>
        </p:nvSpPr>
        <p:spPr>
          <a:xfrm>
            <a:off x="5427350" y="356124"/>
            <a:ext cx="3097800" cy="9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/>
          <p:nvPr/>
        </p:nvSpPr>
        <p:spPr>
          <a:xfrm>
            <a:off x="774390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5"/>
          <p:cNvSpPr txBox="1"/>
          <p:nvPr>
            <p:ph idx="1" type="subTitle"/>
          </p:nvPr>
        </p:nvSpPr>
        <p:spPr>
          <a:xfrm flipH="1">
            <a:off x="5108325" y="2292100"/>
            <a:ext cx="30417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6" name="Google Shape;86;p15"/>
          <p:cNvSpPr txBox="1"/>
          <p:nvPr>
            <p:ph idx="2" type="subTitle"/>
          </p:nvPr>
        </p:nvSpPr>
        <p:spPr>
          <a:xfrm flipH="1">
            <a:off x="872325" y="2286475"/>
            <a:ext cx="3101100" cy="10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7" name="Google Shape;87;p15"/>
          <p:cNvSpPr txBox="1"/>
          <p:nvPr>
            <p:ph type="title"/>
          </p:nvPr>
        </p:nvSpPr>
        <p:spPr>
          <a:xfrm>
            <a:off x="3842525" y="354225"/>
            <a:ext cx="4674900" cy="63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88" name="Google Shape;88;p15"/>
          <p:cNvSpPr txBox="1"/>
          <p:nvPr>
            <p:ph idx="3" type="subTitle"/>
          </p:nvPr>
        </p:nvSpPr>
        <p:spPr>
          <a:xfrm flipH="1">
            <a:off x="5170232" y="3921525"/>
            <a:ext cx="1649700" cy="63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2400">
                <a:latin typeface="Marvel"/>
                <a:ea typeface="Marvel"/>
                <a:cs typeface="Marvel"/>
                <a:sym typeface="Marve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9pPr>
          </a:lstStyle>
          <a:p/>
        </p:txBody>
      </p:sp>
      <p:sp>
        <p:nvSpPr>
          <p:cNvPr id="89" name="Google Shape;89;p15"/>
          <p:cNvSpPr txBox="1"/>
          <p:nvPr>
            <p:ph idx="4" type="subTitle"/>
          </p:nvPr>
        </p:nvSpPr>
        <p:spPr>
          <a:xfrm flipH="1">
            <a:off x="2291625" y="3921514"/>
            <a:ext cx="1681800" cy="63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2400">
                <a:latin typeface="Marvel"/>
                <a:ea typeface="Marvel"/>
                <a:cs typeface="Marvel"/>
                <a:sym typeface="Marve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">
  <p:cSld name="CUSTOM_2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/>
          <p:nvPr/>
        </p:nvSpPr>
        <p:spPr>
          <a:xfrm>
            <a:off x="-12375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6"/>
          <p:cNvSpPr txBox="1"/>
          <p:nvPr>
            <p:ph type="ctrTitle"/>
          </p:nvPr>
        </p:nvSpPr>
        <p:spPr>
          <a:xfrm flipH="1">
            <a:off x="6605688" y="2489339"/>
            <a:ext cx="1560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" name="Google Shape;93;p16"/>
          <p:cNvSpPr txBox="1"/>
          <p:nvPr>
            <p:ph idx="1" type="subTitle"/>
          </p:nvPr>
        </p:nvSpPr>
        <p:spPr>
          <a:xfrm flipH="1">
            <a:off x="6404388" y="2911450"/>
            <a:ext cx="19632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4" name="Google Shape;94;p16"/>
          <p:cNvSpPr txBox="1"/>
          <p:nvPr>
            <p:ph idx="2" type="ctrTitle"/>
          </p:nvPr>
        </p:nvSpPr>
        <p:spPr>
          <a:xfrm flipH="1">
            <a:off x="977706" y="2489339"/>
            <a:ext cx="1560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5" name="Google Shape;95;p16"/>
          <p:cNvSpPr txBox="1"/>
          <p:nvPr>
            <p:ph idx="3" type="subTitle"/>
          </p:nvPr>
        </p:nvSpPr>
        <p:spPr>
          <a:xfrm flipH="1">
            <a:off x="877501" y="2911450"/>
            <a:ext cx="17610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6" name="Google Shape;96;p16"/>
          <p:cNvSpPr txBox="1"/>
          <p:nvPr>
            <p:ph idx="4" type="ctrTitle"/>
          </p:nvPr>
        </p:nvSpPr>
        <p:spPr>
          <a:xfrm flipH="1">
            <a:off x="3664356" y="2489339"/>
            <a:ext cx="1815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7" name="Google Shape;97;p16"/>
          <p:cNvSpPr txBox="1"/>
          <p:nvPr>
            <p:ph idx="5" type="subTitle"/>
          </p:nvPr>
        </p:nvSpPr>
        <p:spPr>
          <a:xfrm flipH="1">
            <a:off x="3664351" y="2911450"/>
            <a:ext cx="18153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8" name="Google Shape;98;p16"/>
          <p:cNvSpPr txBox="1"/>
          <p:nvPr>
            <p:ph idx="6" type="title"/>
          </p:nvPr>
        </p:nvSpPr>
        <p:spPr>
          <a:xfrm>
            <a:off x="603525" y="355646"/>
            <a:ext cx="3393600" cy="75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3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/>
          <p:nvPr/>
        </p:nvSpPr>
        <p:spPr>
          <a:xfrm>
            <a:off x="-12375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7"/>
          <p:cNvSpPr txBox="1"/>
          <p:nvPr>
            <p:ph type="ctrTitle"/>
          </p:nvPr>
        </p:nvSpPr>
        <p:spPr>
          <a:xfrm flipH="1">
            <a:off x="6196038" y="1526811"/>
            <a:ext cx="18240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2" name="Google Shape;102;p17"/>
          <p:cNvSpPr txBox="1"/>
          <p:nvPr>
            <p:ph idx="1" type="subTitle"/>
          </p:nvPr>
        </p:nvSpPr>
        <p:spPr>
          <a:xfrm flipH="1">
            <a:off x="6050688" y="2114681"/>
            <a:ext cx="21147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3" name="Google Shape;103;p17"/>
          <p:cNvSpPr txBox="1"/>
          <p:nvPr>
            <p:ph idx="2" type="ctrTitle"/>
          </p:nvPr>
        </p:nvSpPr>
        <p:spPr>
          <a:xfrm flipH="1">
            <a:off x="3817913" y="1526811"/>
            <a:ext cx="1560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4" name="Google Shape;104;p17"/>
          <p:cNvSpPr txBox="1"/>
          <p:nvPr>
            <p:ph idx="3" type="subTitle"/>
          </p:nvPr>
        </p:nvSpPr>
        <p:spPr>
          <a:xfrm flipH="1">
            <a:off x="3540863" y="2114681"/>
            <a:ext cx="21147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5" name="Google Shape;105;p17"/>
          <p:cNvSpPr txBox="1"/>
          <p:nvPr>
            <p:ph idx="4" type="ctrTitle"/>
          </p:nvPr>
        </p:nvSpPr>
        <p:spPr>
          <a:xfrm flipH="1">
            <a:off x="6327738" y="3137772"/>
            <a:ext cx="1560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6" name="Google Shape;106;p17"/>
          <p:cNvSpPr txBox="1"/>
          <p:nvPr>
            <p:ph idx="5" type="subTitle"/>
          </p:nvPr>
        </p:nvSpPr>
        <p:spPr>
          <a:xfrm flipH="1">
            <a:off x="6050688" y="3730243"/>
            <a:ext cx="21147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7" name="Google Shape;107;p17"/>
          <p:cNvSpPr txBox="1"/>
          <p:nvPr>
            <p:ph idx="6" type="ctrTitle"/>
          </p:nvPr>
        </p:nvSpPr>
        <p:spPr>
          <a:xfrm flipH="1">
            <a:off x="1255663" y="1670211"/>
            <a:ext cx="1560600" cy="43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8" name="Google Shape;108;p17"/>
          <p:cNvSpPr txBox="1"/>
          <p:nvPr>
            <p:ph idx="7" type="subTitle"/>
          </p:nvPr>
        </p:nvSpPr>
        <p:spPr>
          <a:xfrm flipH="1">
            <a:off x="978613" y="2114680"/>
            <a:ext cx="21147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9" name="Google Shape;109;p17"/>
          <p:cNvSpPr txBox="1"/>
          <p:nvPr>
            <p:ph idx="8" type="ctrTitle"/>
          </p:nvPr>
        </p:nvSpPr>
        <p:spPr>
          <a:xfrm flipH="1">
            <a:off x="3817913" y="3137772"/>
            <a:ext cx="1560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10" name="Google Shape;110;p17"/>
          <p:cNvSpPr txBox="1"/>
          <p:nvPr>
            <p:ph idx="9" type="subTitle"/>
          </p:nvPr>
        </p:nvSpPr>
        <p:spPr>
          <a:xfrm flipH="1">
            <a:off x="3540863" y="3730243"/>
            <a:ext cx="21147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1" name="Google Shape;111;p17"/>
          <p:cNvSpPr txBox="1"/>
          <p:nvPr>
            <p:ph idx="13" type="ctrTitle"/>
          </p:nvPr>
        </p:nvSpPr>
        <p:spPr>
          <a:xfrm flipH="1">
            <a:off x="1255664" y="3137780"/>
            <a:ext cx="1560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12" name="Google Shape;112;p17"/>
          <p:cNvSpPr txBox="1"/>
          <p:nvPr>
            <p:ph idx="14" type="subTitle"/>
          </p:nvPr>
        </p:nvSpPr>
        <p:spPr>
          <a:xfrm flipH="1">
            <a:off x="978613" y="3730257"/>
            <a:ext cx="21147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7"/>
          <p:cNvSpPr txBox="1"/>
          <p:nvPr>
            <p:ph idx="15" type="title"/>
          </p:nvPr>
        </p:nvSpPr>
        <p:spPr>
          <a:xfrm>
            <a:off x="594650" y="355650"/>
            <a:ext cx="2463000" cy="6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numbers">
  <p:cSld name="CUSTOM_4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/>
          <p:nvPr/>
        </p:nvSpPr>
        <p:spPr>
          <a:xfrm>
            <a:off x="-12375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 txBox="1"/>
          <p:nvPr>
            <p:ph hasCustomPrompt="1" type="title"/>
          </p:nvPr>
        </p:nvSpPr>
        <p:spPr>
          <a:xfrm>
            <a:off x="616850" y="3390750"/>
            <a:ext cx="3414600" cy="8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b="0"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17" name="Google Shape;117;p18"/>
          <p:cNvSpPr txBox="1"/>
          <p:nvPr>
            <p:ph hasCustomPrompt="1" idx="2" type="title"/>
          </p:nvPr>
        </p:nvSpPr>
        <p:spPr>
          <a:xfrm>
            <a:off x="2152775" y="1767150"/>
            <a:ext cx="3545700" cy="9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b="0"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18" name="Google Shape;118;p18"/>
          <p:cNvSpPr txBox="1"/>
          <p:nvPr>
            <p:ph idx="1" type="subTitle"/>
          </p:nvPr>
        </p:nvSpPr>
        <p:spPr>
          <a:xfrm flipH="1">
            <a:off x="4628375" y="3234752"/>
            <a:ext cx="2289300" cy="11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>
                <a:latin typeface="Marvel"/>
                <a:ea typeface="Marvel"/>
                <a:cs typeface="Marvel"/>
                <a:sym typeface="Marve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9" name="Google Shape;119;p18"/>
          <p:cNvSpPr txBox="1"/>
          <p:nvPr>
            <p:ph idx="3" type="subTitle"/>
          </p:nvPr>
        </p:nvSpPr>
        <p:spPr>
          <a:xfrm flipH="1">
            <a:off x="5925775" y="1739777"/>
            <a:ext cx="2289300" cy="11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>
                <a:latin typeface="Marvel"/>
                <a:ea typeface="Marvel"/>
                <a:cs typeface="Marvel"/>
                <a:sym typeface="Marve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0" name="Google Shape;120;p18"/>
          <p:cNvSpPr txBox="1"/>
          <p:nvPr>
            <p:ph idx="4" type="title"/>
          </p:nvPr>
        </p:nvSpPr>
        <p:spPr>
          <a:xfrm>
            <a:off x="603525" y="355646"/>
            <a:ext cx="3393600" cy="75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chnology design 1">
  <p:cSld name="CUSTOM_10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/>
          <p:nvPr/>
        </p:nvSpPr>
        <p:spPr>
          <a:xfrm>
            <a:off x="-12375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9"/>
          <p:cNvSpPr txBox="1"/>
          <p:nvPr>
            <p:ph idx="1" type="subTitle"/>
          </p:nvPr>
        </p:nvSpPr>
        <p:spPr>
          <a:xfrm flipH="1">
            <a:off x="623531" y="1232948"/>
            <a:ext cx="1797000" cy="110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4" name="Google Shape;124;p19"/>
          <p:cNvSpPr txBox="1"/>
          <p:nvPr>
            <p:ph type="title"/>
          </p:nvPr>
        </p:nvSpPr>
        <p:spPr>
          <a:xfrm>
            <a:off x="594657" y="355641"/>
            <a:ext cx="3155400" cy="12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sources">
  <p:cSld name="CUSTOM_13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/>
          <p:nvPr/>
        </p:nvSpPr>
        <p:spPr>
          <a:xfrm>
            <a:off x="-12375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0"/>
          <p:cNvSpPr/>
          <p:nvPr/>
        </p:nvSpPr>
        <p:spPr>
          <a:xfrm>
            <a:off x="-549925" y="1709125"/>
            <a:ext cx="2855100" cy="2553900"/>
          </a:xfrm>
          <a:prstGeom prst="roundRect">
            <a:avLst>
              <a:gd fmla="val 7857" name="adj"/>
            </a:avLst>
          </a:prstGeom>
          <a:solidFill>
            <a:srgbClr val="AED7E8">
              <a:alpha val="736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2305135" y="1433350"/>
            <a:ext cx="5140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 Light"/>
              <a:buChar char="●"/>
              <a:defRPr sz="14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indent="-323850" lvl="2" marL="1371600" rtl="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indent="-323850" lvl="3" marL="1828800" rtl="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11150" lvl="6" marL="3200400" rtl="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indent="-311150" lvl="7" marL="3657600" rtl="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129" name="Google Shape;129;p20"/>
          <p:cNvSpPr txBox="1"/>
          <p:nvPr>
            <p:ph type="title"/>
          </p:nvPr>
        </p:nvSpPr>
        <p:spPr>
          <a:xfrm>
            <a:off x="613650" y="356124"/>
            <a:ext cx="3097800" cy="9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ist">
  <p:cSld name="CUSTOM_15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/>
          <p:nvPr/>
        </p:nvSpPr>
        <p:spPr>
          <a:xfrm>
            <a:off x="-479225" y="1792700"/>
            <a:ext cx="3395100" cy="2385600"/>
          </a:xfrm>
          <a:prstGeom prst="roundRect">
            <a:avLst>
              <a:gd fmla="val 13861" name="adj"/>
            </a:avLst>
          </a:prstGeom>
          <a:solidFill>
            <a:srgbClr val="AED7E8">
              <a:alpha val="736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1"/>
          <p:cNvSpPr/>
          <p:nvPr/>
        </p:nvSpPr>
        <p:spPr>
          <a:xfrm>
            <a:off x="-12375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2585266" y="2021066"/>
            <a:ext cx="5375700" cy="27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indent="-323850" lvl="2" marL="1371600" rtl="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indent="-323850" lvl="3" marL="1828800" rtl="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11150" lvl="6" marL="3200400" rtl="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indent="-311150" lvl="7" marL="3657600" rtl="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134" name="Google Shape;134;p21"/>
          <p:cNvSpPr txBox="1"/>
          <p:nvPr>
            <p:ph type="title"/>
          </p:nvPr>
        </p:nvSpPr>
        <p:spPr>
          <a:xfrm>
            <a:off x="594651" y="355650"/>
            <a:ext cx="5888100" cy="12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SECTION_TITLE_AND_DESCRIPTION_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/>
          <p:nvPr/>
        </p:nvSpPr>
        <p:spPr>
          <a:xfrm>
            <a:off x="-282050" y="1834150"/>
            <a:ext cx="3911100" cy="3598500"/>
          </a:xfrm>
          <a:prstGeom prst="roundRect">
            <a:avLst>
              <a:gd fmla="val 16667" name="adj"/>
            </a:avLst>
          </a:prstGeom>
          <a:solidFill>
            <a:srgbClr val="AED7E8">
              <a:alpha val="528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2"/>
          <p:cNvSpPr/>
          <p:nvPr/>
        </p:nvSpPr>
        <p:spPr>
          <a:xfrm>
            <a:off x="4105275" y="-232625"/>
            <a:ext cx="7013100" cy="2514300"/>
          </a:xfrm>
          <a:prstGeom prst="roundRect">
            <a:avLst>
              <a:gd fmla="val 16667" name="adj"/>
            </a:avLst>
          </a:prstGeom>
          <a:solidFill>
            <a:srgbClr val="EE8C94">
              <a:alpha val="60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2"/>
          <p:cNvSpPr/>
          <p:nvPr/>
        </p:nvSpPr>
        <p:spPr>
          <a:xfrm>
            <a:off x="2552700" y="4356550"/>
            <a:ext cx="1971600" cy="1076100"/>
          </a:xfrm>
          <a:prstGeom prst="roundRect">
            <a:avLst>
              <a:gd fmla="val 16667" name="adj"/>
            </a:avLst>
          </a:prstGeom>
          <a:solidFill>
            <a:srgbClr val="EE8C94">
              <a:alpha val="60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2"/>
          <p:cNvSpPr txBox="1"/>
          <p:nvPr>
            <p:ph idx="1" type="subTitle"/>
          </p:nvPr>
        </p:nvSpPr>
        <p:spPr>
          <a:xfrm>
            <a:off x="614730" y="2131575"/>
            <a:ext cx="2505900" cy="14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0" name="Google Shape;140;p22"/>
          <p:cNvSpPr txBox="1"/>
          <p:nvPr>
            <p:ph type="title"/>
          </p:nvPr>
        </p:nvSpPr>
        <p:spPr>
          <a:xfrm>
            <a:off x="5420751" y="422799"/>
            <a:ext cx="3097800" cy="9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1" name="Google Shape;141;p22"/>
          <p:cNvSpPr txBox="1"/>
          <p:nvPr/>
        </p:nvSpPr>
        <p:spPr>
          <a:xfrm>
            <a:off x="5732218" y="3504375"/>
            <a:ext cx="2768700" cy="93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CREDITS: This presentation template was created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Assistant"/>
                <a:ea typeface="Assistant"/>
                <a:cs typeface="Assistant"/>
                <a:sym typeface="Assistan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, including icons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Assistant"/>
                <a:ea typeface="Assistant"/>
                <a:cs typeface="Assistant"/>
                <a:sym typeface="Assistan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, and infographics &amp; images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Assistant"/>
                <a:ea typeface="Assistant"/>
                <a:cs typeface="Assistant"/>
                <a:sym typeface="Assistan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dk1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7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/>
          <p:nvPr/>
        </p:nvSpPr>
        <p:spPr>
          <a:xfrm>
            <a:off x="774390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rgbClr val="EE8C94">
              <a:alpha val="252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3"/>
          <p:cNvSpPr txBox="1"/>
          <p:nvPr>
            <p:ph type="title"/>
          </p:nvPr>
        </p:nvSpPr>
        <p:spPr>
          <a:xfrm>
            <a:off x="4171050" y="344700"/>
            <a:ext cx="4345200" cy="7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6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b="1" sz="2400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b="1" sz="2400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b="1" sz="2400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b="1" sz="2400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b="1" sz="2400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b="1" sz="2400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b="1" sz="2400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b="1" sz="2400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b="1" sz="2400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 ExtraLight"/>
              <a:buChar char="●"/>
              <a:defRPr sz="1800">
                <a:solidFill>
                  <a:schemeClr val="dk1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ExtraLight"/>
              <a:buChar char="○"/>
              <a:defRPr>
                <a:solidFill>
                  <a:schemeClr val="dk1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2pPr>
            <a:lvl3pPr indent="-3048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ExtraLight"/>
              <a:buChar char="■"/>
              <a:defRPr sz="1200">
                <a:solidFill>
                  <a:schemeClr val="dk1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3pPr>
            <a:lvl4pPr indent="-3048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ExtraLight"/>
              <a:buChar char="●"/>
              <a:defRPr sz="1200">
                <a:solidFill>
                  <a:schemeClr val="dk1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4pPr>
            <a:lvl5pPr indent="-3048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ExtraLight"/>
              <a:buChar char="○"/>
              <a:defRPr sz="1200">
                <a:solidFill>
                  <a:schemeClr val="dk1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5pPr>
            <a:lvl6pPr indent="-3048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ExtraLight"/>
              <a:buChar char="■"/>
              <a:defRPr sz="1200">
                <a:solidFill>
                  <a:schemeClr val="dk1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6pPr>
            <a:lvl7pPr indent="-3048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ExtraLight"/>
              <a:buChar char="●"/>
              <a:defRPr sz="1200">
                <a:solidFill>
                  <a:schemeClr val="dk1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7pPr>
            <a:lvl8pPr indent="-3048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ExtraLight"/>
              <a:buChar char="○"/>
              <a:defRPr sz="1200">
                <a:solidFill>
                  <a:schemeClr val="dk1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8pPr>
            <a:lvl9pPr indent="-3048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ssistant ExtraLight"/>
              <a:buChar char="■"/>
              <a:defRPr sz="1200">
                <a:solidFill>
                  <a:schemeClr val="dk1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youtube.com/watch?v=RWrfhNBnFYQ" TargetMode="External"/><Relationship Id="rId4" Type="http://schemas.openxmlformats.org/officeDocument/2006/relationships/image" Target="../media/image3.jpg"/><Relationship Id="rId5" Type="http://schemas.openxmlformats.org/officeDocument/2006/relationships/hyperlink" Target="http://www.youtube.com/watch?v=D8tsSq9u7GA" TargetMode="External"/><Relationship Id="rId6" Type="http://schemas.openxmlformats.org/officeDocument/2006/relationships/image" Target="../media/image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jpg"/><Relationship Id="rId4" Type="http://schemas.openxmlformats.org/officeDocument/2006/relationships/image" Target="../media/image1.jpg"/><Relationship Id="rId5" Type="http://schemas.openxmlformats.org/officeDocument/2006/relationships/image" Target="../media/image1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jpg"/><Relationship Id="rId4" Type="http://schemas.openxmlformats.org/officeDocument/2006/relationships/image" Target="../media/image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png"/><Relationship Id="rId4" Type="http://schemas.openxmlformats.org/officeDocument/2006/relationships/image" Target="../media/image1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>
            <p:ph idx="1" type="subTitle"/>
          </p:nvPr>
        </p:nvSpPr>
        <p:spPr>
          <a:xfrm rot="1430">
            <a:off x="5456975" y="3190800"/>
            <a:ext cx="2884500" cy="195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rvel"/>
                <a:ea typeface="Marvel"/>
                <a:cs typeface="Marvel"/>
                <a:sym typeface="Marvel"/>
              </a:rPr>
              <a:t>Chan Wai Chau, Peter 196661002</a:t>
            </a:r>
            <a:endParaRPr>
              <a:latin typeface="Marvel"/>
              <a:ea typeface="Marvel"/>
              <a:cs typeface="Marvel"/>
              <a:sym typeface="Marve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rvel"/>
                <a:ea typeface="Marvel"/>
                <a:cs typeface="Marvel"/>
                <a:sym typeface="Marvel"/>
              </a:rPr>
              <a:t>Hu Shun Tin, Cookie 19661037</a:t>
            </a:r>
            <a:endParaRPr>
              <a:latin typeface="Marvel"/>
              <a:ea typeface="Marvel"/>
              <a:cs typeface="Marvel"/>
              <a:sym typeface="Marve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rvel"/>
                <a:ea typeface="Marvel"/>
                <a:cs typeface="Marvel"/>
                <a:sym typeface="Marvel"/>
              </a:rPr>
              <a:t>Lee Fung Ling, Bea Nicole 19661126</a:t>
            </a:r>
            <a:endParaRPr>
              <a:latin typeface="Marvel"/>
              <a:ea typeface="Marvel"/>
              <a:cs typeface="Marvel"/>
              <a:sym typeface="Marve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rvel"/>
                <a:ea typeface="Marvel"/>
                <a:cs typeface="Marvel"/>
                <a:sym typeface="Marvel"/>
              </a:rPr>
              <a:t>Wong Ming Choi, Tom 19661150</a:t>
            </a:r>
            <a:endParaRPr>
              <a:latin typeface="Marvel"/>
              <a:ea typeface="Marvel"/>
              <a:cs typeface="Marvel"/>
              <a:sym typeface="Marve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rvel"/>
                <a:ea typeface="Marvel"/>
                <a:cs typeface="Marvel"/>
                <a:sym typeface="Marvel"/>
              </a:rPr>
              <a:t>Yuen Lan Fong, Mandy 19661231</a:t>
            </a:r>
            <a:endParaRPr>
              <a:latin typeface="Marvel"/>
              <a:ea typeface="Marvel"/>
              <a:cs typeface="Marvel"/>
              <a:sym typeface="Marv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6"/>
          <p:cNvSpPr txBox="1"/>
          <p:nvPr>
            <p:ph type="ctrTitle"/>
          </p:nvPr>
        </p:nvSpPr>
        <p:spPr>
          <a:xfrm rot="896">
            <a:off x="1043701" y="907800"/>
            <a:ext cx="69042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IVF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Campaign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/>
          <p:nvPr>
            <p:ph type="title"/>
          </p:nvPr>
        </p:nvSpPr>
        <p:spPr>
          <a:xfrm>
            <a:off x="594646" y="355650"/>
            <a:ext cx="4844100" cy="12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158" name="Google Shape;158;p27"/>
          <p:cNvSpPr txBox="1"/>
          <p:nvPr>
            <p:ph idx="1" type="subTitle"/>
          </p:nvPr>
        </p:nvSpPr>
        <p:spPr>
          <a:xfrm flipH="1">
            <a:off x="594650" y="1117800"/>
            <a:ext cx="770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Situational analysi</a:t>
            </a:r>
            <a:r>
              <a:rPr lang="en" sz="1700">
                <a:latin typeface="Arial"/>
                <a:ea typeface="Arial"/>
                <a:cs typeface="Arial"/>
                <a:sym typeface="Arial"/>
              </a:rPr>
              <a:t>s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Competitor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Aim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Objective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Target audience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Message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Strategy 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Online promotion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Offline promotion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/>
          <p:nvPr>
            <p:ph idx="2" type="subTitle"/>
          </p:nvPr>
        </p:nvSpPr>
        <p:spPr>
          <a:xfrm flipH="1">
            <a:off x="787700" y="1750900"/>
            <a:ext cx="3393600" cy="201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-Communication </a:t>
            </a:r>
            <a:r>
              <a:rPr lang="en"/>
              <a:t>channels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-Marketing </a:t>
            </a:r>
            <a:r>
              <a:rPr lang="en"/>
              <a:t>activities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educate people and </a:t>
            </a:r>
            <a:r>
              <a:rPr lang="en"/>
              <a:t>increase</a:t>
            </a:r>
            <a:r>
              <a:rPr lang="en"/>
              <a:t> the knowledge of IVF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technologies develop/IVF technologies </a:t>
            </a:r>
            <a:r>
              <a:rPr lang="en"/>
              <a:t>improved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8"/>
          <p:cNvSpPr txBox="1"/>
          <p:nvPr>
            <p:ph type="title"/>
          </p:nvPr>
        </p:nvSpPr>
        <p:spPr>
          <a:xfrm>
            <a:off x="5305500" y="208500"/>
            <a:ext cx="3838500" cy="63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r>
              <a:rPr lang="en"/>
              <a:t>ituational analysis</a:t>
            </a:r>
            <a:endParaRPr/>
          </a:p>
        </p:txBody>
      </p:sp>
      <p:sp>
        <p:nvSpPr>
          <p:cNvPr id="165" name="Google Shape;165;p28"/>
          <p:cNvSpPr txBox="1"/>
          <p:nvPr>
            <p:ph idx="3" type="subTitle"/>
          </p:nvPr>
        </p:nvSpPr>
        <p:spPr>
          <a:xfrm flipH="1">
            <a:off x="5143948" y="3921525"/>
            <a:ext cx="2826300" cy="63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External </a:t>
            </a:r>
            <a:r>
              <a:rPr lang="en"/>
              <a:t>environment</a:t>
            </a:r>
            <a:endParaRPr/>
          </a:p>
        </p:txBody>
      </p:sp>
      <p:sp>
        <p:nvSpPr>
          <p:cNvPr id="166" name="Google Shape;166;p28"/>
          <p:cNvSpPr txBox="1"/>
          <p:nvPr>
            <p:ph idx="1" type="subTitle"/>
          </p:nvPr>
        </p:nvSpPr>
        <p:spPr>
          <a:xfrm flipH="1">
            <a:off x="4308550" y="1806775"/>
            <a:ext cx="4775700" cy="18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Lack of </a:t>
            </a:r>
            <a:r>
              <a:rPr lang="en"/>
              <a:t> Social awareness Of IVF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birth rate decreases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get marry/ pregnancy at late age.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8"/>
          <p:cNvSpPr txBox="1"/>
          <p:nvPr>
            <p:ph idx="4" type="subTitle"/>
          </p:nvPr>
        </p:nvSpPr>
        <p:spPr>
          <a:xfrm flipH="1">
            <a:off x="1515431" y="3921525"/>
            <a:ext cx="2488800" cy="63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r>
              <a:rPr lang="en"/>
              <a:t>Internal environment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903188" y="3766600"/>
            <a:ext cx="3223500" cy="96600"/>
          </a:xfrm>
          <a:prstGeom prst="roundRect">
            <a:avLst>
              <a:gd fmla="val 50000" name="adj"/>
            </a:avLst>
          </a:prstGeom>
          <a:solidFill>
            <a:srgbClr val="AED7E8">
              <a:alpha val="736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8"/>
          <p:cNvSpPr/>
          <p:nvPr/>
        </p:nvSpPr>
        <p:spPr>
          <a:xfrm>
            <a:off x="5078888" y="3766600"/>
            <a:ext cx="3162000" cy="96600"/>
          </a:xfrm>
          <a:prstGeom prst="roundRect">
            <a:avLst>
              <a:gd fmla="val 50000" name="adj"/>
            </a:avLst>
          </a:prstGeom>
          <a:solidFill>
            <a:srgbClr val="EE8C94">
              <a:alpha val="603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8"/>
          <p:cNvSpPr/>
          <p:nvPr/>
        </p:nvSpPr>
        <p:spPr>
          <a:xfrm>
            <a:off x="903088" y="1115725"/>
            <a:ext cx="778800" cy="586200"/>
          </a:xfrm>
          <a:prstGeom prst="roundRect">
            <a:avLst>
              <a:gd fmla="val 21234" name="adj"/>
            </a:avLst>
          </a:prstGeom>
          <a:solidFill>
            <a:srgbClr val="AED7E8">
              <a:alpha val="736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8"/>
          <p:cNvSpPr txBox="1"/>
          <p:nvPr>
            <p:ph idx="4" type="subTitle"/>
          </p:nvPr>
        </p:nvSpPr>
        <p:spPr>
          <a:xfrm flipH="1">
            <a:off x="966314" y="1075325"/>
            <a:ext cx="633000" cy="63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Marvel"/>
                <a:ea typeface="Marvel"/>
                <a:cs typeface="Marvel"/>
                <a:sym typeface="Marvel"/>
              </a:rPr>
              <a:t>01</a:t>
            </a:r>
            <a:endParaRPr sz="3000">
              <a:solidFill>
                <a:schemeClr val="lt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172" name="Google Shape;172;p28"/>
          <p:cNvSpPr/>
          <p:nvPr/>
        </p:nvSpPr>
        <p:spPr>
          <a:xfrm>
            <a:off x="7462088" y="1099200"/>
            <a:ext cx="778800" cy="586200"/>
          </a:xfrm>
          <a:prstGeom prst="roundRect">
            <a:avLst>
              <a:gd fmla="val 21234" name="adj"/>
            </a:avLst>
          </a:prstGeom>
          <a:solidFill>
            <a:srgbClr val="EE8C94">
              <a:alpha val="603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8"/>
          <p:cNvSpPr txBox="1"/>
          <p:nvPr>
            <p:ph idx="4" type="subTitle"/>
          </p:nvPr>
        </p:nvSpPr>
        <p:spPr>
          <a:xfrm flipH="1">
            <a:off x="7548588" y="1058800"/>
            <a:ext cx="633000" cy="63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Marvel"/>
                <a:ea typeface="Marvel"/>
                <a:cs typeface="Marvel"/>
                <a:sym typeface="Marvel"/>
              </a:rPr>
              <a:t>02</a:t>
            </a:r>
            <a:endParaRPr sz="3000">
              <a:solidFill>
                <a:schemeClr val="lt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/>
          <p:nvPr>
            <p:ph idx="1" type="subTitle"/>
          </p:nvPr>
        </p:nvSpPr>
        <p:spPr>
          <a:xfrm flipH="1">
            <a:off x="-81571" y="1254750"/>
            <a:ext cx="770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The Women's Clinic Group 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Hong Kong Reprodction Medicine Centre</a:t>
            </a:r>
            <a:endParaRPr sz="1900"/>
          </a:p>
        </p:txBody>
      </p:sp>
      <p:sp>
        <p:nvSpPr>
          <p:cNvPr id="179" name="Google Shape;179;p29"/>
          <p:cNvSpPr txBox="1"/>
          <p:nvPr>
            <p:ph type="title"/>
          </p:nvPr>
        </p:nvSpPr>
        <p:spPr>
          <a:xfrm>
            <a:off x="594650" y="355647"/>
            <a:ext cx="3155400" cy="89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Competitor</a:t>
            </a:r>
            <a:endParaRPr/>
          </a:p>
        </p:txBody>
      </p:sp>
      <p:pic>
        <p:nvPicPr>
          <p:cNvPr id="180" name="Google Shape;18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4550" y="2833900"/>
            <a:ext cx="4549372" cy="126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0209" y="1014304"/>
            <a:ext cx="3516739" cy="126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2961225" y="997550"/>
            <a:ext cx="3739800" cy="1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Campaign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/>
          <p:nvPr>
            <p:ph idx="6" type="title"/>
          </p:nvPr>
        </p:nvSpPr>
        <p:spPr>
          <a:xfrm>
            <a:off x="414775" y="200796"/>
            <a:ext cx="3393600" cy="75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Target audience</a:t>
            </a:r>
            <a:endParaRPr sz="3300"/>
          </a:p>
        </p:txBody>
      </p:sp>
      <p:graphicFrame>
        <p:nvGraphicFramePr>
          <p:cNvPr id="192" name="Google Shape;192;p31"/>
          <p:cNvGraphicFramePr/>
          <p:nvPr/>
        </p:nvGraphicFramePr>
        <p:xfrm>
          <a:off x="248063" y="156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{E1C38EB7-4522-4424-8674-560F5140F014}</a:tableStyleId>
              </a:tblPr>
              <a:tblGrid>
                <a:gridCol w="2159625"/>
                <a:gridCol w="6488225"/>
              </a:tblGrid>
              <a:tr h="410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Age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People aged 28-45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0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Sex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Both Men and Women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6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Lifestyle 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Lack of work life balance, stress, </a:t>
                      </a: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unhealthy</a:t>
                      </a: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behaviour(</a:t>
                      </a:r>
                      <a:endParaRPr b="1"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Smoking,alcoholism, Age, tamplture) </a:t>
                      </a:r>
                      <a:endParaRPr b="1"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4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Attitude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Actively try to have baby/Passive about having a baby</a:t>
                      </a:r>
                      <a:endParaRPr b="1"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7" name="Google Shape;197;p32"/>
          <p:cNvGraphicFramePr/>
          <p:nvPr/>
        </p:nvGraphicFramePr>
        <p:xfrm>
          <a:off x="952475" y="1225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{E1C38EB7-4522-4424-8674-560F5140F014}</a:tableStyleId>
              </a:tblPr>
              <a:tblGrid>
                <a:gridCol w="871425"/>
                <a:gridCol w="828975"/>
                <a:gridCol w="871425"/>
                <a:gridCol w="1989275"/>
                <a:gridCol w="956325"/>
                <a:gridCol w="878500"/>
                <a:gridCol w="843125"/>
              </a:tblGrid>
              <a:tr h="381000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Age Group (Male)(‘000)</a:t>
                      </a:r>
                      <a:endParaRPr/>
                    </a:p>
                  </a:txBody>
                  <a:tcPr marT="91425" marB="91425" marR="91425" marL="91425"/>
                </a:tc>
                <a:tc hMerge="1"/>
                <a:tc hMerge="1"/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Education Level</a:t>
                      </a:r>
                      <a:endParaRPr/>
                    </a:p>
                  </a:txBody>
                  <a:tcPr marT="91425" marB="91425" marR="91425" marL="91425"/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Age Group (Female)(‘000)</a:t>
                      </a:r>
                      <a:endParaRPr/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20-29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30-39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40-49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20-29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30-39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40-49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None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0.4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0.7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 schooling/Pre-primary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EE8C94">
                        <a:alpha val="2527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0.7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4.9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49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1.3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3.0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11.7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Primary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EE8C94">
                        <a:alpha val="2527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5.0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21.3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50.9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81.9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55.0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43.1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Post- secondary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-non-degree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EE8C94">
                        <a:alpha val="2527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76.3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71.6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49.6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222.2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205.0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152.8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Post- secondary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-degree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EE8C94">
                        <a:alpha val="2527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258.3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251.6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168.2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98" name="Google Shape;198;p32"/>
          <p:cNvSpPr txBox="1"/>
          <p:nvPr/>
        </p:nvSpPr>
        <p:spPr>
          <a:xfrm>
            <a:off x="5722225" y="332525"/>
            <a:ext cx="2724000" cy="5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ssistant ExtraLight"/>
                <a:ea typeface="Assistant ExtraLight"/>
                <a:cs typeface="Assistant ExtraLight"/>
                <a:sym typeface="Assistant ExtraLight"/>
              </a:rPr>
              <a:t>Education level in both sex</a:t>
            </a:r>
            <a:endParaRPr sz="1800"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3"/>
          <p:cNvSpPr txBox="1"/>
          <p:nvPr>
            <p:ph type="title"/>
          </p:nvPr>
        </p:nvSpPr>
        <p:spPr>
          <a:xfrm flipH="1">
            <a:off x="7219445" y="2213425"/>
            <a:ext cx="22194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Female</a:t>
            </a:r>
            <a:endParaRPr sz="5500"/>
          </a:p>
        </p:txBody>
      </p:sp>
      <p:sp>
        <p:nvSpPr>
          <p:cNvPr id="204" name="Google Shape;204;p33"/>
          <p:cNvSpPr txBox="1"/>
          <p:nvPr>
            <p:ph idx="3" type="title"/>
          </p:nvPr>
        </p:nvSpPr>
        <p:spPr>
          <a:xfrm>
            <a:off x="4171050" y="344700"/>
            <a:ext cx="4345200" cy="7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Personal Income </a:t>
            </a:r>
            <a:endParaRPr/>
          </a:p>
        </p:txBody>
      </p:sp>
      <p:sp>
        <p:nvSpPr>
          <p:cNvPr id="205" name="Google Shape;205;p33"/>
          <p:cNvSpPr txBox="1"/>
          <p:nvPr>
            <p:ph idx="15" type="title"/>
          </p:nvPr>
        </p:nvSpPr>
        <p:spPr>
          <a:xfrm>
            <a:off x="111572" y="2213425"/>
            <a:ext cx="17190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Male</a:t>
            </a:r>
            <a:endParaRPr sz="5500"/>
          </a:p>
        </p:txBody>
      </p:sp>
      <p:graphicFrame>
        <p:nvGraphicFramePr>
          <p:cNvPr id="206" name="Google Shape;206;p33"/>
          <p:cNvGraphicFramePr/>
          <p:nvPr/>
        </p:nvGraphicFramePr>
        <p:xfrm>
          <a:off x="1757675" y="1455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{E1C38EB7-4522-4424-8674-560F5140F014}</a:tableStyleId>
              </a:tblPr>
              <a:tblGrid>
                <a:gridCol w="2407675"/>
                <a:gridCol w="688800"/>
                <a:gridCol w="2433125"/>
              </a:tblGrid>
              <a:tr h="482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Median Monthly Employment Earnings(HK$)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Age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Median Monthly Employment Earnings(HK$)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8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16000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20-29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15600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8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23000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30-39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20000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8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25000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40-49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18700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4"/>
          <p:cNvSpPr txBox="1"/>
          <p:nvPr>
            <p:ph idx="1" type="subTitle"/>
          </p:nvPr>
        </p:nvSpPr>
        <p:spPr>
          <a:xfrm flipH="1">
            <a:off x="609625" y="1236275"/>
            <a:ext cx="7821300" cy="33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2300"/>
              <a:t>Social Discrimination</a:t>
            </a:r>
            <a:endParaRPr sz="23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→  Not willing to open up</a:t>
            </a:r>
            <a:endParaRPr sz="23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→  Less publicity</a:t>
            </a:r>
            <a:endParaRPr sz="23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2300"/>
              <a:t>lack of understanding of IVF</a:t>
            </a:r>
            <a:endParaRPr sz="23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4"/>
          <p:cNvSpPr txBox="1"/>
          <p:nvPr>
            <p:ph type="title"/>
          </p:nvPr>
        </p:nvSpPr>
        <p:spPr>
          <a:xfrm>
            <a:off x="609574" y="376875"/>
            <a:ext cx="43218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Barrier of TA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5"/>
          <p:cNvSpPr txBox="1"/>
          <p:nvPr>
            <p:ph type="title"/>
          </p:nvPr>
        </p:nvSpPr>
        <p:spPr>
          <a:xfrm>
            <a:off x="670850" y="2302053"/>
            <a:ext cx="3155400" cy="80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Aim</a:t>
            </a:r>
            <a:endParaRPr/>
          </a:p>
        </p:txBody>
      </p:sp>
      <p:sp>
        <p:nvSpPr>
          <p:cNvPr id="218" name="Google Shape;218;p35"/>
          <p:cNvSpPr txBox="1"/>
          <p:nvPr>
            <p:ph idx="1" type="body"/>
          </p:nvPr>
        </p:nvSpPr>
        <p:spPr>
          <a:xfrm>
            <a:off x="3607800" y="2106750"/>
            <a:ext cx="4774800" cy="11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Educating</a:t>
            </a:r>
            <a:r>
              <a:rPr lang="en" sz="2900"/>
              <a:t> target audience about IVF</a:t>
            </a:r>
            <a:endParaRPr sz="2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>
            <p:ph idx="6" type="title"/>
          </p:nvPr>
        </p:nvSpPr>
        <p:spPr>
          <a:xfrm>
            <a:off x="5503550" y="279924"/>
            <a:ext cx="3097800" cy="9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Objective</a:t>
            </a:r>
            <a:endParaRPr/>
          </a:p>
        </p:txBody>
      </p:sp>
      <p:sp>
        <p:nvSpPr>
          <p:cNvPr id="224" name="Google Shape;224;p36"/>
          <p:cNvSpPr/>
          <p:nvPr/>
        </p:nvSpPr>
        <p:spPr>
          <a:xfrm>
            <a:off x="-1002100" y="1654184"/>
            <a:ext cx="5512500" cy="5512500"/>
          </a:xfrm>
          <a:prstGeom prst="ellipse">
            <a:avLst/>
          </a:prstGeom>
          <a:solidFill>
            <a:srgbClr val="EE8C94">
              <a:alpha val="603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6"/>
          <p:cNvSpPr/>
          <p:nvPr/>
        </p:nvSpPr>
        <p:spPr>
          <a:xfrm>
            <a:off x="81200" y="2867880"/>
            <a:ext cx="3355500" cy="3355500"/>
          </a:xfrm>
          <a:prstGeom prst="ellipse">
            <a:avLst/>
          </a:prstGeom>
          <a:solidFill>
            <a:srgbClr val="AED7E8">
              <a:alpha val="736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6"/>
          <p:cNvSpPr txBox="1"/>
          <p:nvPr>
            <p:ph idx="4" type="ctrTitle"/>
          </p:nvPr>
        </p:nvSpPr>
        <p:spPr>
          <a:xfrm flipH="1">
            <a:off x="4585875" y="1941875"/>
            <a:ext cx="4204800" cy="75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Clarifying the concept that taking IVF is not shameful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7" name="Google Shape;227;p36"/>
          <p:cNvSpPr txBox="1"/>
          <p:nvPr>
            <p:ph idx="2" type="ctrTitle"/>
          </p:nvPr>
        </p:nvSpPr>
        <p:spPr>
          <a:xfrm flipH="1">
            <a:off x="5142350" y="3076225"/>
            <a:ext cx="3508500" cy="65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Introducing the topic of IVF to TA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</a:t>
            </a:r>
            <a:r>
              <a:rPr lang="en"/>
              <a:t>Reducated)</a:t>
            </a:r>
            <a:endParaRPr/>
          </a:p>
        </p:txBody>
      </p:sp>
      <p:sp>
        <p:nvSpPr>
          <p:cNvPr id="228" name="Google Shape;228;p36"/>
          <p:cNvSpPr txBox="1"/>
          <p:nvPr>
            <p:ph type="ctrTitle"/>
          </p:nvPr>
        </p:nvSpPr>
        <p:spPr>
          <a:xfrm flipH="1">
            <a:off x="1399538" y="2060259"/>
            <a:ext cx="7092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01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9" name="Google Shape;229;p36"/>
          <p:cNvSpPr txBox="1"/>
          <p:nvPr>
            <p:ph type="ctrTitle"/>
          </p:nvPr>
        </p:nvSpPr>
        <p:spPr>
          <a:xfrm flipH="1">
            <a:off x="1399538" y="3115380"/>
            <a:ext cx="7092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02</a:t>
            </a:r>
            <a:endParaRPr sz="3000">
              <a:solidFill>
                <a:schemeClr val="lt1"/>
              </a:solidFill>
            </a:endParaRPr>
          </a:p>
        </p:txBody>
      </p:sp>
      <p:cxnSp>
        <p:nvCxnSpPr>
          <p:cNvPr id="230" name="Google Shape;230;p36"/>
          <p:cNvCxnSpPr/>
          <p:nvPr/>
        </p:nvCxnSpPr>
        <p:spPr>
          <a:xfrm>
            <a:off x="2203988" y="2320625"/>
            <a:ext cx="22149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" name="Google Shape;231;p36"/>
          <p:cNvCxnSpPr/>
          <p:nvPr/>
        </p:nvCxnSpPr>
        <p:spPr>
          <a:xfrm>
            <a:off x="2203988" y="3402700"/>
            <a:ext cx="28431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7"/>
          <p:cNvSpPr txBox="1"/>
          <p:nvPr>
            <p:ph type="title"/>
          </p:nvPr>
        </p:nvSpPr>
        <p:spPr>
          <a:xfrm>
            <a:off x="2727475" y="524225"/>
            <a:ext cx="5305800" cy="244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IVF, SO WHAT!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人工受孕，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咁又點?！</a:t>
            </a:r>
            <a:endParaRPr/>
          </a:p>
        </p:txBody>
      </p:sp>
      <p:sp>
        <p:nvSpPr>
          <p:cNvPr id="237" name="Google Shape;237;p37"/>
          <p:cNvSpPr txBox="1"/>
          <p:nvPr/>
        </p:nvSpPr>
        <p:spPr>
          <a:xfrm>
            <a:off x="210375" y="3113450"/>
            <a:ext cx="16620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Assistant ExtraLight"/>
                <a:ea typeface="Assistant ExtraLight"/>
                <a:cs typeface="Assistant ExtraLight"/>
                <a:sym typeface="Assistant ExtraLight"/>
              </a:rPr>
              <a:t>Theme</a:t>
            </a:r>
            <a:endParaRPr sz="3800"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pic>
        <p:nvPicPr>
          <p:cNvPr descr="So What? Who Cares? - Sales Share" id="238" name="Google Shape;23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7150" y="3240800"/>
            <a:ext cx="3303150" cy="185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8"/>
          <p:cNvSpPr txBox="1"/>
          <p:nvPr>
            <p:ph idx="1" type="subTitle"/>
          </p:nvPr>
        </p:nvSpPr>
        <p:spPr>
          <a:xfrm flipH="1">
            <a:off x="624750" y="1321800"/>
            <a:ext cx="7704000" cy="38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Message: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Taking IVF is normal, nothing to be shameful about.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Providing IVF information to our TA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Slogan: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IVF is hope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Hashtag: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#</a:t>
            </a:r>
            <a:r>
              <a:rPr lang="en" sz="2100"/>
              <a:t>IVFSoWhat #WHYNOTAKEACTION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8"/>
          <p:cNvSpPr txBox="1"/>
          <p:nvPr>
            <p:ph type="title"/>
          </p:nvPr>
        </p:nvSpPr>
        <p:spPr>
          <a:xfrm>
            <a:off x="594650" y="355650"/>
            <a:ext cx="44922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Message of the Campaign </a:t>
            </a:r>
            <a:endParaRPr b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9"/>
          <p:cNvSpPr txBox="1"/>
          <p:nvPr>
            <p:ph idx="1" type="subTitle"/>
          </p:nvPr>
        </p:nvSpPr>
        <p:spPr>
          <a:xfrm flipH="1">
            <a:off x="624750" y="1321800"/>
            <a:ext cx="770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latin typeface="Assistant"/>
              <a:ea typeface="Assistant"/>
              <a:cs typeface="Assistant"/>
              <a:sym typeface="Assistan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latin typeface="Assistant"/>
              <a:ea typeface="Assistant"/>
              <a:cs typeface="Assistant"/>
              <a:sym typeface="Assistan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Theory of reasoned action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Focusing on changing people’s attitude towards IVF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Making them believe IVF is a good alternative ways to get pregnant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Clarifying</a:t>
            </a:r>
            <a:r>
              <a:rPr lang="en" sz="1800"/>
              <a:t> that infertile couple is not just the women’s problem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latin typeface="Assistant"/>
              <a:ea typeface="Assistant"/>
              <a:cs typeface="Assistant"/>
              <a:sym typeface="Assistan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250" name="Google Shape;250;p39"/>
          <p:cNvSpPr txBox="1"/>
          <p:nvPr>
            <p:ph type="title"/>
          </p:nvPr>
        </p:nvSpPr>
        <p:spPr>
          <a:xfrm>
            <a:off x="594650" y="355650"/>
            <a:ext cx="6414000" cy="9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Theory/ Model</a:t>
            </a:r>
            <a:endParaRPr sz="33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0"/>
          <p:cNvSpPr txBox="1"/>
          <p:nvPr>
            <p:ph idx="1" type="subTitle"/>
          </p:nvPr>
        </p:nvSpPr>
        <p:spPr>
          <a:xfrm flipH="1">
            <a:off x="624750" y="1321800"/>
            <a:ext cx="770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Assistant"/>
                <a:ea typeface="Assistant"/>
                <a:cs typeface="Assistant"/>
                <a:sym typeface="Assistant"/>
              </a:rPr>
              <a:t>Behavioral Beliefs：</a:t>
            </a:r>
            <a:endParaRPr b="1" sz="1700">
              <a:latin typeface="Assistant"/>
              <a:ea typeface="Assistant"/>
              <a:cs typeface="Assistant"/>
              <a:sym typeface="Assistant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IVF can increase the possibility of pregnancy, especially for infertile couple</a:t>
            </a:r>
            <a:endParaRPr sz="1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Assistant"/>
                <a:ea typeface="Assistant"/>
                <a:cs typeface="Assistant"/>
                <a:sym typeface="Assistant"/>
              </a:rPr>
              <a:t>Outcomes Evaluation：</a:t>
            </a:r>
            <a:endParaRPr b="1" sz="1700">
              <a:latin typeface="Assistant"/>
              <a:ea typeface="Assistant"/>
              <a:cs typeface="Assistant"/>
              <a:sym typeface="Assistant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/>
              <a:t>Higher chance of getting pregnant and having a child for them own</a:t>
            </a:r>
            <a:endParaRPr sz="1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Assistant"/>
                <a:ea typeface="Assistant"/>
                <a:cs typeface="Assistant"/>
                <a:sym typeface="Assistant"/>
              </a:rPr>
              <a:t>Normative Beliefs：</a:t>
            </a:r>
            <a:endParaRPr b="1" sz="1700">
              <a:latin typeface="Assistant"/>
              <a:ea typeface="Assistant"/>
              <a:cs typeface="Assistant"/>
              <a:sym typeface="Assistant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/>
              <a:t>Understanding the factor of causing pregnancy difficulties 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/>
              <a:t>Making couple’s family members belief IVF is a way to solve the couple’s pregnancy difficulties and give support</a:t>
            </a:r>
            <a:endParaRPr sz="1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Assistant"/>
                <a:ea typeface="Assistant"/>
                <a:cs typeface="Assistant"/>
                <a:sym typeface="Assistant"/>
              </a:rPr>
              <a:t>Motivation to Comply：</a:t>
            </a:r>
            <a:endParaRPr b="1" sz="1700">
              <a:latin typeface="Assistant"/>
              <a:ea typeface="Assistant"/>
              <a:cs typeface="Assistant"/>
              <a:sym typeface="Assistant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/>
              <a:t>Promoting being infertile and taking IVF is normal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/>
              <a:t>Clarifying and normalise the topic in IVF</a:t>
            </a:r>
            <a:endParaRPr sz="1700"/>
          </a:p>
        </p:txBody>
      </p:sp>
      <p:sp>
        <p:nvSpPr>
          <p:cNvPr id="256" name="Google Shape;256;p40"/>
          <p:cNvSpPr txBox="1"/>
          <p:nvPr>
            <p:ph type="title"/>
          </p:nvPr>
        </p:nvSpPr>
        <p:spPr>
          <a:xfrm>
            <a:off x="594650" y="355650"/>
            <a:ext cx="6357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Strategy (Approach-oriented individuals)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1"/>
          <p:cNvSpPr txBox="1"/>
          <p:nvPr>
            <p:ph idx="1" type="subTitle"/>
          </p:nvPr>
        </p:nvSpPr>
        <p:spPr>
          <a:xfrm flipH="1">
            <a:off x="624750" y="1321800"/>
            <a:ext cx="770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Reach out the most public and create the most awareness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Give out basic knowledge on infertile couple and IVF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Assume “Sensitive” topic openly expose in the media would create a topic among the society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Exposing the topic of IVF to normalise the topic taking IVF</a:t>
            </a:r>
            <a:endParaRPr sz="1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-&gt; with gain-framed message to get what the TA desire</a:t>
            </a:r>
            <a:endParaRPr sz="1700"/>
          </a:p>
          <a:p>
            <a:pPr indent="-336550" lvl="0" marL="9144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E.g. IVF can increase the possibility pregnancy and higher chance of overcoming the </a:t>
            </a:r>
            <a:r>
              <a:rPr lang="en" sz="1700"/>
              <a:t>pregnancy</a:t>
            </a:r>
            <a:r>
              <a:rPr lang="en" sz="1700"/>
              <a:t> difficulties</a:t>
            </a:r>
            <a:endParaRPr sz="1700"/>
          </a:p>
        </p:txBody>
      </p:sp>
      <p:sp>
        <p:nvSpPr>
          <p:cNvPr id="262" name="Google Shape;262;p41"/>
          <p:cNvSpPr txBox="1"/>
          <p:nvPr>
            <p:ph type="title"/>
          </p:nvPr>
        </p:nvSpPr>
        <p:spPr>
          <a:xfrm>
            <a:off x="594650" y="355650"/>
            <a:ext cx="6400200" cy="6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Television commercial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2"/>
          <p:cNvSpPr txBox="1"/>
          <p:nvPr>
            <p:ph idx="1" type="subTitle"/>
          </p:nvPr>
        </p:nvSpPr>
        <p:spPr>
          <a:xfrm flipH="1">
            <a:off x="624750" y="1321800"/>
            <a:ext cx="770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42"/>
          <p:cNvSpPr txBox="1"/>
          <p:nvPr>
            <p:ph type="title"/>
          </p:nvPr>
        </p:nvSpPr>
        <p:spPr>
          <a:xfrm>
            <a:off x="212250" y="-97150"/>
            <a:ext cx="8772900" cy="12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 </a:t>
            </a:r>
            <a:r>
              <a:rPr lang="en"/>
              <a:t>Reference</a:t>
            </a:r>
            <a:r>
              <a:rPr lang="en"/>
              <a:t> </a:t>
            </a:r>
            <a:endParaRPr/>
          </a:p>
        </p:txBody>
      </p:sp>
      <p:pic>
        <p:nvPicPr>
          <p:cNvPr descr="賀年新廣告&#10;http://www.youtube.com/watch?v=xTll6tF-hi0&#10;&#10;廣告中反光物體為補獸器,重點在34秒踩.......(請自行觀看)" id="269" name="Google Shape;269;p42" title="香港 - 萬寧貓廣告 上下集 (合集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6450" y="1164638"/>
            <a:ext cx="4572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2" title="香港中古廣告: 和記新幹線(黎明,lee ann2)199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750" y="1711688"/>
            <a:ext cx="2857475" cy="258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3"/>
          <p:cNvSpPr txBox="1"/>
          <p:nvPr>
            <p:ph idx="1" type="subTitle"/>
          </p:nvPr>
        </p:nvSpPr>
        <p:spPr>
          <a:xfrm flipH="1">
            <a:off x="624725" y="1321800"/>
            <a:ext cx="4087200" cy="35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sng">
                <a:latin typeface="Assistant"/>
                <a:ea typeface="Assistant"/>
                <a:cs typeface="Assistant"/>
                <a:sym typeface="Assistant"/>
              </a:rPr>
              <a:t>Three episode commercial series</a:t>
            </a:r>
            <a:endParaRPr b="1" sz="1700" u="sng">
              <a:latin typeface="Assistant"/>
              <a:ea typeface="Assistant"/>
              <a:cs typeface="Assistant"/>
              <a:sym typeface="Assistan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 u="sng">
              <a:latin typeface="Assistant"/>
              <a:ea typeface="Assistant"/>
              <a:cs typeface="Assistant"/>
              <a:sym typeface="Assistan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 commercial which use “Mini-Film” to process. 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In order to catch the eye of audience, the </a:t>
            </a:r>
            <a:r>
              <a:rPr lang="en" sz="1700"/>
              <a:t>commercial would be separate into THREE episode. 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Each episode would play around 30 second.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Launch it in the Golden Time.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 u="sng">
              <a:latin typeface="Assistant"/>
              <a:ea typeface="Assistant"/>
              <a:cs typeface="Assistant"/>
              <a:sym typeface="Assistan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276" name="Google Shape;276;p43"/>
          <p:cNvSpPr txBox="1"/>
          <p:nvPr>
            <p:ph type="title"/>
          </p:nvPr>
        </p:nvSpPr>
        <p:spPr>
          <a:xfrm>
            <a:off x="594650" y="355650"/>
            <a:ext cx="6400200" cy="6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TVC - So What! series</a:t>
            </a:r>
            <a:endParaRPr/>
          </a:p>
        </p:txBody>
      </p:sp>
      <p:pic>
        <p:nvPicPr>
          <p:cNvPr id="277" name="Google Shape;27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0925" y="0"/>
            <a:ext cx="363622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4"/>
          <p:cNvSpPr txBox="1"/>
          <p:nvPr>
            <p:ph idx="1" type="subTitle"/>
          </p:nvPr>
        </p:nvSpPr>
        <p:spPr>
          <a:xfrm flipH="1">
            <a:off x="624750" y="1321800"/>
            <a:ext cx="7704000" cy="35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sng">
                <a:latin typeface="Assistant"/>
                <a:ea typeface="Assistant"/>
                <a:cs typeface="Assistant"/>
                <a:sym typeface="Assistant"/>
              </a:rPr>
              <a:t>Three episode commercial series</a:t>
            </a:r>
            <a:endParaRPr b="1" sz="1700" u="sng">
              <a:latin typeface="Assistant"/>
              <a:ea typeface="Assistant"/>
              <a:cs typeface="Assistant"/>
              <a:sym typeface="Assistan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 u="sng">
              <a:latin typeface="Assistant"/>
              <a:ea typeface="Assistant"/>
              <a:cs typeface="Assistant"/>
              <a:sym typeface="Assistant"/>
            </a:endParaRPr>
          </a:p>
          <a:p>
            <a:pPr indent="-336550" lvl="0" marL="457200" rtl="0" algn="just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" sz="1700">
                <a:latin typeface="Assistant"/>
                <a:ea typeface="Assistant"/>
                <a:cs typeface="Assistant"/>
                <a:sym typeface="Assistant"/>
              </a:rPr>
              <a:t>1st episode</a:t>
            </a:r>
            <a:r>
              <a:rPr lang="en" sz="1700"/>
              <a:t>: The “old” aged couple looking at another young couple taking care a child happily in the restaurant, the woman looks disappointed and her husband trying to comfort her without a word </a:t>
            </a:r>
            <a:r>
              <a:rPr b="1" lang="en" sz="1700">
                <a:latin typeface="Assistant"/>
                <a:ea typeface="Assistant"/>
                <a:cs typeface="Assistant"/>
                <a:sym typeface="Assistant"/>
              </a:rPr>
              <a:t>(creating curiosity)</a:t>
            </a:r>
            <a:endParaRPr b="1" sz="1700"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283" name="Google Shape;283;p44"/>
          <p:cNvSpPr txBox="1"/>
          <p:nvPr>
            <p:ph type="title"/>
          </p:nvPr>
        </p:nvSpPr>
        <p:spPr>
          <a:xfrm>
            <a:off x="594650" y="355650"/>
            <a:ext cx="6400200" cy="6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TVC - So What! series</a:t>
            </a:r>
            <a:endParaRPr/>
          </a:p>
        </p:txBody>
      </p:sp>
      <p:pic>
        <p:nvPicPr>
          <p:cNvPr id="284" name="Google Shape;28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1123" y="3687841"/>
            <a:ext cx="2569776" cy="1445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5075" y="2808750"/>
            <a:ext cx="2569776" cy="1445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1575" y="3687825"/>
            <a:ext cx="2569776" cy="1445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808750"/>
            <a:ext cx="2569776" cy="1445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5"/>
          <p:cNvSpPr txBox="1"/>
          <p:nvPr>
            <p:ph idx="1" type="subTitle"/>
          </p:nvPr>
        </p:nvSpPr>
        <p:spPr>
          <a:xfrm flipH="1">
            <a:off x="624750" y="1321800"/>
            <a:ext cx="7704000" cy="35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sng">
                <a:latin typeface="Assistant"/>
                <a:ea typeface="Assistant"/>
                <a:cs typeface="Assistant"/>
                <a:sym typeface="Assistant"/>
              </a:rPr>
              <a:t>Three episode commercial series</a:t>
            </a:r>
            <a:endParaRPr b="1" sz="1700" u="sng">
              <a:latin typeface="Assistant"/>
              <a:ea typeface="Assistant"/>
              <a:cs typeface="Assistant"/>
              <a:sym typeface="Assistan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rtl="0" algn="just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" sz="1700">
                <a:latin typeface="Assistant"/>
                <a:ea typeface="Assistant"/>
                <a:cs typeface="Assistant"/>
                <a:sym typeface="Assistant"/>
              </a:rPr>
              <a:t>2nd episode</a:t>
            </a:r>
            <a:r>
              <a:rPr lang="en" sz="1700"/>
              <a:t>: The “old” couple searching something secretly and discuss. Suddenly, the woman mother-in-law burst in the room and ask her what they’re looking at. They look shocked</a:t>
            </a:r>
            <a:r>
              <a:rPr i="1" lang="en" sz="1700"/>
              <a:t> </a:t>
            </a:r>
            <a:r>
              <a:rPr b="1" lang="en" sz="1700">
                <a:latin typeface="Assistant"/>
                <a:ea typeface="Assistant"/>
                <a:cs typeface="Assistant"/>
                <a:sym typeface="Assistant"/>
              </a:rPr>
              <a:t>(cliffhanger)</a:t>
            </a:r>
            <a:endParaRPr b="1" sz="1700"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293" name="Google Shape;293;p45"/>
          <p:cNvSpPr txBox="1"/>
          <p:nvPr>
            <p:ph type="title"/>
          </p:nvPr>
        </p:nvSpPr>
        <p:spPr>
          <a:xfrm>
            <a:off x="594650" y="355650"/>
            <a:ext cx="6400200" cy="6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TVC - So What! series</a:t>
            </a:r>
            <a:endParaRPr/>
          </a:p>
        </p:txBody>
      </p:sp>
      <p:pic>
        <p:nvPicPr>
          <p:cNvPr id="294" name="Google Shape;29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65350"/>
            <a:ext cx="2716800" cy="152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6788" y="3381813"/>
            <a:ext cx="3131876" cy="176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5"/>
          <p:cNvPicPr preferRelativeResize="0"/>
          <p:nvPr/>
        </p:nvPicPr>
        <p:blipFill rotWithShape="1">
          <a:blip r:embed="rId5">
            <a:alphaModFix/>
          </a:blip>
          <a:srcRect b="9641" l="0" r="0" t="0"/>
          <a:stretch/>
        </p:blipFill>
        <p:spPr>
          <a:xfrm>
            <a:off x="5848675" y="2865350"/>
            <a:ext cx="3295324" cy="1674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6"/>
          <p:cNvSpPr txBox="1"/>
          <p:nvPr>
            <p:ph idx="1" type="subTitle"/>
          </p:nvPr>
        </p:nvSpPr>
        <p:spPr>
          <a:xfrm flipH="1">
            <a:off x="624750" y="1321800"/>
            <a:ext cx="7704000" cy="35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sng">
                <a:latin typeface="Assistant"/>
                <a:ea typeface="Assistant"/>
                <a:cs typeface="Assistant"/>
                <a:sym typeface="Assistant"/>
              </a:rPr>
              <a:t>Three episode commercial series</a:t>
            </a:r>
            <a:endParaRPr b="1" sz="1700">
              <a:latin typeface="Assistant"/>
              <a:ea typeface="Assistant"/>
              <a:cs typeface="Assistant"/>
              <a:sym typeface="Assistant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rtl="0" algn="just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" sz="1700">
                <a:latin typeface="Assistant"/>
                <a:ea typeface="Assistant"/>
                <a:cs typeface="Assistant"/>
                <a:sym typeface="Assistant"/>
              </a:rPr>
              <a:t>3rd episode</a:t>
            </a:r>
            <a:r>
              <a:rPr lang="en" sz="1700"/>
              <a:t>: The couple feel embarrassed and scared but the older woman stated it’s fine and giving facts and information in the current situation and give her support to the couple </a:t>
            </a:r>
            <a:r>
              <a:rPr b="1" lang="en" sz="1700">
                <a:latin typeface="Assistant"/>
                <a:ea typeface="Assistant"/>
                <a:cs typeface="Assistant"/>
                <a:sym typeface="Assistant"/>
              </a:rPr>
              <a:t>(twist &amp; resolution)</a:t>
            </a:r>
            <a:endParaRPr b="1" sz="1700"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302" name="Google Shape;302;p46"/>
          <p:cNvSpPr txBox="1"/>
          <p:nvPr>
            <p:ph type="title"/>
          </p:nvPr>
        </p:nvSpPr>
        <p:spPr>
          <a:xfrm>
            <a:off x="594650" y="355650"/>
            <a:ext cx="6400200" cy="6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TVC - So What! series</a:t>
            </a:r>
            <a:endParaRPr/>
          </a:p>
        </p:txBody>
      </p:sp>
      <p:pic>
        <p:nvPicPr>
          <p:cNvPr id="303" name="Google Shape;30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750" y="3026525"/>
            <a:ext cx="3763524" cy="2116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5225" y="3026517"/>
            <a:ext cx="3763524" cy="2116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7"/>
          <p:cNvSpPr txBox="1"/>
          <p:nvPr>
            <p:ph idx="1" type="subTitle"/>
          </p:nvPr>
        </p:nvSpPr>
        <p:spPr>
          <a:xfrm flipH="1">
            <a:off x="624750" y="1321800"/>
            <a:ext cx="770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Three purpose in this commercial series</a:t>
            </a:r>
            <a:endParaRPr sz="1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Create the attention to attract different people keep watching the story in the commercial</a:t>
            </a:r>
            <a:endParaRPr sz="17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Open the topic to the public while give out information to educate public and encourage TA to speak out their desire for child</a:t>
            </a:r>
            <a:endParaRPr sz="17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Encourage the family member of the TA support them</a:t>
            </a:r>
            <a:endParaRPr sz="1700"/>
          </a:p>
        </p:txBody>
      </p:sp>
      <p:sp>
        <p:nvSpPr>
          <p:cNvPr id="310" name="Google Shape;310;p47"/>
          <p:cNvSpPr txBox="1"/>
          <p:nvPr>
            <p:ph type="title"/>
          </p:nvPr>
        </p:nvSpPr>
        <p:spPr>
          <a:xfrm>
            <a:off x="594650" y="355650"/>
            <a:ext cx="6400200" cy="6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TVC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8"/>
          <p:cNvSpPr txBox="1"/>
          <p:nvPr>
            <p:ph idx="1" type="subTitle"/>
          </p:nvPr>
        </p:nvSpPr>
        <p:spPr>
          <a:xfrm flipH="1">
            <a:off x="624750" y="1321800"/>
            <a:ext cx="770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1st and 2nd episode: Emotional content</a:t>
            </a:r>
            <a:endParaRPr sz="1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3rd episode: Emotional content + Rational Content</a:t>
            </a:r>
            <a:endParaRPr sz="1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2 week promotion for episode 1-2 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To increase the </a:t>
            </a:r>
            <a:r>
              <a:rPr lang="en" sz="1700"/>
              <a:t>curiosity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Attract attention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1 week promotion for 3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Reveal Topic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Normalise topic</a:t>
            </a:r>
            <a:endParaRPr sz="17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30s-45s per video</a:t>
            </a:r>
            <a:endParaRPr sz="1700"/>
          </a:p>
        </p:txBody>
      </p:sp>
      <p:sp>
        <p:nvSpPr>
          <p:cNvPr id="316" name="Google Shape;316;p48"/>
          <p:cNvSpPr txBox="1"/>
          <p:nvPr>
            <p:ph type="title"/>
          </p:nvPr>
        </p:nvSpPr>
        <p:spPr>
          <a:xfrm>
            <a:off x="594650" y="355650"/>
            <a:ext cx="6400200" cy="6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TVC - </a:t>
            </a:r>
            <a:r>
              <a:rPr lang="en"/>
              <a:t>Operation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9"/>
          <p:cNvSpPr txBox="1"/>
          <p:nvPr>
            <p:ph idx="1" type="subTitle"/>
          </p:nvPr>
        </p:nvSpPr>
        <p:spPr>
          <a:xfrm flipH="1">
            <a:off x="594650" y="1138950"/>
            <a:ext cx="7704000" cy="368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Online Media -</a:t>
            </a:r>
            <a: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YouTube, Facebook, </a:t>
            </a:r>
            <a:endParaRPr sz="1500">
              <a:solidFill>
                <a:srgbClr val="2B2B2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500"/>
              <a:buFont typeface="Open Sans"/>
              <a:buChar char="●"/>
            </a:pPr>
            <a: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Re-watch the TVC</a:t>
            </a:r>
            <a:endParaRPr sz="1500">
              <a:solidFill>
                <a:srgbClr val="2B2B2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500"/>
              <a:buFont typeface="Open Sans"/>
              <a:buChar char="●"/>
            </a:pPr>
            <a: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Create the interaction</a:t>
            </a:r>
            <a:b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- Like, Share, Comments</a:t>
            </a:r>
            <a:endParaRPr sz="1500">
              <a:solidFill>
                <a:srgbClr val="2B2B2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Caption:</a:t>
            </a:r>
            <a:b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Taking IVF is normal, nothing to be shameful about.</a:t>
            </a:r>
            <a:b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Providing IVF information to our TA</a:t>
            </a:r>
            <a:endParaRPr sz="1500">
              <a:solidFill>
                <a:srgbClr val="2B2B2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→  Keep the post short and use video where possible to catch the eye of the reader</a:t>
            </a:r>
            <a:b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→  share via the link to your Facebook page, traffic to your website to seek more information</a:t>
            </a:r>
            <a:endParaRPr sz="1500">
              <a:solidFill>
                <a:srgbClr val="2B2B2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br>
              <a:rPr lang="en" sz="15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500">
              <a:solidFill>
                <a:srgbClr val="2B2B2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B2B2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" name="Google Shape;322;p49"/>
          <p:cNvSpPr txBox="1"/>
          <p:nvPr>
            <p:ph type="title"/>
          </p:nvPr>
        </p:nvSpPr>
        <p:spPr>
          <a:xfrm>
            <a:off x="594650" y="355650"/>
            <a:ext cx="6648900" cy="7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Online-</a:t>
            </a:r>
            <a:r>
              <a:rPr lang="en"/>
              <a:t>Facebook/ Youtube/ Website</a:t>
            </a:r>
            <a:endParaRPr/>
          </a:p>
        </p:txBody>
      </p:sp>
      <p:sp>
        <p:nvSpPr>
          <p:cNvPr id="323" name="Google Shape;323;p49"/>
          <p:cNvSpPr txBox="1"/>
          <p:nvPr/>
        </p:nvSpPr>
        <p:spPr>
          <a:xfrm>
            <a:off x="4947550" y="1649175"/>
            <a:ext cx="2237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0"/>
          <p:cNvSpPr txBox="1"/>
          <p:nvPr>
            <p:ph idx="1" type="subTitle"/>
          </p:nvPr>
        </p:nvSpPr>
        <p:spPr>
          <a:xfrm flipH="1">
            <a:off x="624750" y="1321800"/>
            <a:ext cx="770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rgbClr val="000000"/>
                </a:solidFill>
                <a:latin typeface="Marvel"/>
                <a:ea typeface="Marvel"/>
                <a:cs typeface="Marvel"/>
                <a:sym typeface="Marvel"/>
              </a:rPr>
              <a:t>Distribute the Print ads after the </a:t>
            </a:r>
            <a:r>
              <a:rPr b="1" i="1" lang="en" sz="1800">
                <a:solidFill>
                  <a:srgbClr val="000000"/>
                </a:solidFill>
                <a:latin typeface="Marvel"/>
                <a:ea typeface="Marvel"/>
                <a:cs typeface="Marvel"/>
                <a:sym typeface="Marvel"/>
              </a:rPr>
              <a:t>TVC series launched</a:t>
            </a:r>
            <a:br>
              <a:rPr b="1" lang="en" sz="1800">
                <a:solidFill>
                  <a:srgbClr val="000000"/>
                </a:solidFill>
                <a:latin typeface="Marvel"/>
                <a:ea typeface="Marvel"/>
                <a:cs typeface="Marvel"/>
                <a:sym typeface="Marvel"/>
              </a:rPr>
            </a:br>
            <a:r>
              <a:rPr b="1" lang="en" sz="18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Print ads</a:t>
            </a:r>
            <a:endParaRPr b="1" sz="18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arvel"/>
              <a:buChar char="●"/>
            </a:pPr>
            <a:r>
              <a:rPr b="1" lang="en" sz="1800">
                <a:solidFill>
                  <a:srgbClr val="000000"/>
                </a:solidFill>
                <a:latin typeface="Marvel"/>
                <a:ea typeface="Marvel"/>
                <a:cs typeface="Marvel"/>
                <a:sym typeface="Marvel"/>
              </a:rPr>
              <a:t>Poster</a:t>
            </a:r>
            <a:endParaRPr b="1" sz="1800">
              <a:solidFill>
                <a:srgbClr val="000000"/>
              </a:solidFill>
              <a:latin typeface="Marvel"/>
              <a:ea typeface="Marvel"/>
              <a:cs typeface="Marvel"/>
              <a:sym typeface="Marvel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arvel"/>
              <a:buChar char="○"/>
            </a:pPr>
            <a:r>
              <a:rPr b="1" lang="en" sz="1800">
                <a:solidFill>
                  <a:srgbClr val="000000"/>
                </a:solidFill>
                <a:latin typeface="Marvel"/>
                <a:ea typeface="Marvel"/>
                <a:cs typeface="Marvel"/>
                <a:sym typeface="Marvel"/>
              </a:rPr>
              <a:t>Emotional </a:t>
            </a:r>
            <a:endParaRPr b="1" sz="1800">
              <a:solidFill>
                <a:srgbClr val="000000"/>
              </a:solidFill>
              <a:latin typeface="Marvel"/>
              <a:ea typeface="Marvel"/>
              <a:cs typeface="Marvel"/>
              <a:sym typeface="Marve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arvel"/>
              <a:buChar char="●"/>
            </a:pPr>
            <a:r>
              <a:rPr b="1" lang="en" sz="1800">
                <a:solidFill>
                  <a:srgbClr val="000000"/>
                </a:solidFill>
                <a:latin typeface="Marvel"/>
                <a:ea typeface="Marvel"/>
                <a:cs typeface="Marvel"/>
                <a:sym typeface="Marvel"/>
              </a:rPr>
              <a:t>Leaflet</a:t>
            </a:r>
            <a:endParaRPr b="1" sz="1800">
              <a:solidFill>
                <a:srgbClr val="000000"/>
              </a:solidFill>
              <a:latin typeface="Marvel"/>
              <a:ea typeface="Marvel"/>
              <a:cs typeface="Marvel"/>
              <a:sym typeface="Marvel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arvel"/>
              <a:buChar char="○"/>
            </a:pPr>
            <a:r>
              <a:rPr b="1" lang="en" sz="1800">
                <a:solidFill>
                  <a:srgbClr val="000000"/>
                </a:solidFill>
                <a:latin typeface="Marvel"/>
                <a:ea typeface="Marvel"/>
                <a:cs typeface="Marvel"/>
                <a:sym typeface="Marvel"/>
              </a:rPr>
              <a:t>Informative</a:t>
            </a:r>
            <a:endParaRPr b="1" sz="1800">
              <a:solidFill>
                <a:srgbClr val="000000"/>
              </a:solidFill>
              <a:latin typeface="Marvel"/>
              <a:ea typeface="Marvel"/>
              <a:cs typeface="Marvel"/>
              <a:sym typeface="Marv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I</a:t>
            </a:r>
            <a:r>
              <a:rPr lang="en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t helps you get your services in front of potential patients. When they see your ad, they determine if they need your services.</a:t>
            </a:r>
            <a:endParaRPr sz="180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→ If they do, they’ll likely </a:t>
            </a:r>
            <a:r>
              <a:rPr lang="en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scan</a:t>
            </a:r>
            <a:r>
              <a:rPr lang="en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the QR code that drive them to your website </a:t>
            </a:r>
            <a:br>
              <a:rPr lang="en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→ Directly target our TA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50"/>
          <p:cNvSpPr txBox="1"/>
          <p:nvPr>
            <p:ph type="title"/>
          </p:nvPr>
        </p:nvSpPr>
        <p:spPr>
          <a:xfrm>
            <a:off x="594650" y="355650"/>
            <a:ext cx="5688000" cy="7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600"/>
              <a:t>Clinic/ Private Hospital  (</a:t>
            </a:r>
            <a:r>
              <a:rPr b="0" lang="en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婦產科)</a:t>
            </a:r>
            <a:endParaRPr b="0" sz="2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2175" y="177825"/>
            <a:ext cx="3384563" cy="478785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1"/>
          <p:cNvSpPr txBox="1"/>
          <p:nvPr/>
        </p:nvSpPr>
        <p:spPr>
          <a:xfrm>
            <a:off x="3230900" y="4002675"/>
            <a:ext cx="1771200" cy="65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ssistant ExtraLight"/>
                <a:ea typeface="Assistant ExtraLight"/>
                <a:cs typeface="Assistant ExtraLight"/>
                <a:sym typeface="Assistant ExtraLight"/>
              </a:rPr>
              <a:t>TEXT: Question?</a:t>
            </a:r>
            <a:endParaRPr sz="18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ssistant ExtraLight"/>
                <a:ea typeface="Assistant ExtraLight"/>
                <a:cs typeface="Assistant ExtraLight"/>
                <a:sym typeface="Assistant ExtraLight"/>
              </a:rPr>
              <a:t>Let’s check it…...</a:t>
            </a:r>
            <a:endParaRPr sz="18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36" name="Google Shape;336;p51"/>
          <p:cNvSpPr txBox="1"/>
          <p:nvPr/>
        </p:nvSpPr>
        <p:spPr>
          <a:xfrm>
            <a:off x="3265725" y="502025"/>
            <a:ext cx="2547300" cy="1061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cxnSp>
        <p:nvCxnSpPr>
          <p:cNvPr id="337" name="Google Shape;337;p51"/>
          <p:cNvCxnSpPr>
            <a:endCxn id="338" idx="1"/>
          </p:cNvCxnSpPr>
          <p:nvPr/>
        </p:nvCxnSpPr>
        <p:spPr>
          <a:xfrm>
            <a:off x="5813025" y="767500"/>
            <a:ext cx="1191900" cy="65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9" name="Google Shape;339;p51"/>
          <p:cNvSpPr txBox="1"/>
          <p:nvPr/>
        </p:nvSpPr>
        <p:spPr>
          <a:xfrm>
            <a:off x="3265725" y="4002675"/>
            <a:ext cx="1645500" cy="723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cxnSp>
        <p:nvCxnSpPr>
          <p:cNvPr id="340" name="Google Shape;340;p51"/>
          <p:cNvCxnSpPr>
            <a:stCxn id="341" idx="3"/>
          </p:cNvCxnSpPr>
          <p:nvPr/>
        </p:nvCxnSpPr>
        <p:spPr>
          <a:xfrm>
            <a:off x="2282050" y="3843425"/>
            <a:ext cx="983700" cy="73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8" name="Google Shape;338;p51"/>
          <p:cNvSpPr txBox="1"/>
          <p:nvPr/>
        </p:nvSpPr>
        <p:spPr>
          <a:xfrm>
            <a:off x="7004925" y="890950"/>
            <a:ext cx="2051100" cy="10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ssistant ExtraLight"/>
                <a:ea typeface="Assistant ExtraLight"/>
                <a:cs typeface="Assistant ExtraLight"/>
                <a:sym typeface="Assistant ExtraLight"/>
              </a:rPr>
              <a:t>Slogan</a:t>
            </a:r>
            <a:endParaRPr sz="21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To catch the attention of people and tell the message simply.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cxnSp>
        <p:nvCxnSpPr>
          <p:cNvPr id="342" name="Google Shape;342;p51"/>
          <p:cNvCxnSpPr>
            <a:endCxn id="343" idx="1"/>
          </p:cNvCxnSpPr>
          <p:nvPr/>
        </p:nvCxnSpPr>
        <p:spPr>
          <a:xfrm>
            <a:off x="6099825" y="276025"/>
            <a:ext cx="905100" cy="1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3" name="Google Shape;343;p51"/>
          <p:cNvSpPr txBox="1"/>
          <p:nvPr/>
        </p:nvSpPr>
        <p:spPr>
          <a:xfrm>
            <a:off x="7004925" y="-40025"/>
            <a:ext cx="20511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ssistant ExtraLight"/>
                <a:ea typeface="Assistant ExtraLight"/>
                <a:cs typeface="Assistant ExtraLight"/>
                <a:sym typeface="Assistant ExtraLight"/>
              </a:rPr>
              <a:t>LOGO</a:t>
            </a:r>
            <a:endParaRPr sz="21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Show your company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41" name="Google Shape;341;p51"/>
          <p:cNvSpPr txBox="1"/>
          <p:nvPr/>
        </p:nvSpPr>
        <p:spPr>
          <a:xfrm>
            <a:off x="230950" y="3095075"/>
            <a:ext cx="2051100" cy="14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ssistant ExtraLight"/>
                <a:ea typeface="Assistant ExtraLight"/>
                <a:cs typeface="Assistant ExtraLight"/>
                <a:sym typeface="Assistant ExtraLight"/>
              </a:rPr>
              <a:t>Information</a:t>
            </a:r>
            <a:endParaRPr sz="21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Use a question to arouse people's curiosity and scan the QR Code to know more information 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44" name="Google Shape;344;p51"/>
          <p:cNvSpPr txBox="1"/>
          <p:nvPr/>
        </p:nvSpPr>
        <p:spPr>
          <a:xfrm>
            <a:off x="7004925" y="3275775"/>
            <a:ext cx="2051100" cy="14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ssistant ExtraLight"/>
                <a:ea typeface="Assistant ExtraLight"/>
                <a:cs typeface="Assistant ExtraLight"/>
                <a:sym typeface="Assistant ExtraLight"/>
              </a:rPr>
              <a:t>QR Code</a:t>
            </a:r>
            <a:endParaRPr sz="21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The most quick way to transfer your message nowaday.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cxnSp>
        <p:nvCxnSpPr>
          <p:cNvPr id="345" name="Google Shape;345;p51"/>
          <p:cNvCxnSpPr>
            <a:endCxn id="344" idx="1"/>
          </p:cNvCxnSpPr>
          <p:nvPr/>
        </p:nvCxnSpPr>
        <p:spPr>
          <a:xfrm flipH="1" rot="10800000">
            <a:off x="5717925" y="4024125"/>
            <a:ext cx="1287000" cy="33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6" name="Google Shape;346;p51"/>
          <p:cNvSpPr txBox="1"/>
          <p:nvPr/>
        </p:nvSpPr>
        <p:spPr>
          <a:xfrm>
            <a:off x="230950" y="1312775"/>
            <a:ext cx="2051100" cy="14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ssistant ExtraLight"/>
                <a:ea typeface="Assistant ExtraLight"/>
                <a:cs typeface="Assistant ExtraLight"/>
                <a:sym typeface="Assistant ExtraLight"/>
              </a:rPr>
              <a:t>Graphic</a:t>
            </a:r>
            <a:endParaRPr sz="21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Use cartoon style image is better than real people as it’s more novel.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cxnSp>
        <p:nvCxnSpPr>
          <p:cNvPr id="347" name="Google Shape;347;p51"/>
          <p:cNvCxnSpPr>
            <a:stCxn id="346" idx="3"/>
          </p:cNvCxnSpPr>
          <p:nvPr/>
        </p:nvCxnSpPr>
        <p:spPr>
          <a:xfrm>
            <a:off x="2282050" y="2061125"/>
            <a:ext cx="1436700" cy="65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1525" y="152400"/>
            <a:ext cx="3420961" cy="4838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3" name="Google Shape;353;p52"/>
          <p:cNvCxnSpPr>
            <a:endCxn id="354" idx="1"/>
          </p:cNvCxnSpPr>
          <p:nvPr/>
        </p:nvCxnSpPr>
        <p:spPr>
          <a:xfrm flipH="1" rot="10800000">
            <a:off x="5164600" y="2256675"/>
            <a:ext cx="1840200" cy="50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5" name="Google Shape;355;p52"/>
          <p:cNvCxnSpPr>
            <a:stCxn id="356" idx="3"/>
            <a:endCxn id="357" idx="0"/>
          </p:cNvCxnSpPr>
          <p:nvPr/>
        </p:nvCxnSpPr>
        <p:spPr>
          <a:xfrm>
            <a:off x="2282050" y="3843425"/>
            <a:ext cx="775800" cy="77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4" name="Google Shape;354;p52"/>
          <p:cNvSpPr txBox="1"/>
          <p:nvPr/>
        </p:nvSpPr>
        <p:spPr>
          <a:xfrm>
            <a:off x="7004800" y="1725825"/>
            <a:ext cx="2051100" cy="10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ssistant ExtraLight"/>
                <a:ea typeface="Assistant ExtraLight"/>
                <a:cs typeface="Assistant ExtraLight"/>
                <a:sym typeface="Assistant ExtraLight"/>
              </a:rPr>
              <a:t>Slogan</a:t>
            </a:r>
            <a:endParaRPr sz="21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To catch the attention of people and tell the message simply.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cxnSp>
        <p:nvCxnSpPr>
          <p:cNvPr id="358" name="Google Shape;358;p52"/>
          <p:cNvCxnSpPr>
            <a:endCxn id="359" idx="1"/>
          </p:cNvCxnSpPr>
          <p:nvPr/>
        </p:nvCxnSpPr>
        <p:spPr>
          <a:xfrm flipH="1" rot="10800000">
            <a:off x="6275625" y="4743750"/>
            <a:ext cx="729300" cy="2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9" name="Google Shape;359;p52"/>
          <p:cNvSpPr txBox="1"/>
          <p:nvPr/>
        </p:nvSpPr>
        <p:spPr>
          <a:xfrm>
            <a:off x="7004925" y="4417200"/>
            <a:ext cx="20511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ssistant ExtraLight"/>
                <a:ea typeface="Assistant ExtraLight"/>
                <a:cs typeface="Assistant ExtraLight"/>
                <a:sym typeface="Assistant ExtraLight"/>
              </a:rPr>
              <a:t>LOGO</a:t>
            </a:r>
            <a:endParaRPr sz="21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Show your company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56" name="Google Shape;356;p52"/>
          <p:cNvSpPr txBox="1"/>
          <p:nvPr/>
        </p:nvSpPr>
        <p:spPr>
          <a:xfrm>
            <a:off x="230950" y="3095075"/>
            <a:ext cx="2051100" cy="14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ssistant ExtraLight"/>
                <a:ea typeface="Assistant ExtraLight"/>
                <a:cs typeface="Assistant ExtraLight"/>
                <a:sym typeface="Assistant ExtraLight"/>
              </a:rPr>
              <a:t>QR Code</a:t>
            </a:r>
            <a:endParaRPr sz="21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Put if you want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Go the Official website 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60" name="Google Shape;360;p52"/>
          <p:cNvSpPr txBox="1"/>
          <p:nvPr/>
        </p:nvSpPr>
        <p:spPr>
          <a:xfrm>
            <a:off x="7004925" y="3124825"/>
            <a:ext cx="2051100" cy="14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ssistant ExtraLight"/>
                <a:ea typeface="Assistant ExtraLight"/>
                <a:cs typeface="Assistant ExtraLight"/>
                <a:sym typeface="Assistant ExtraLight"/>
              </a:rPr>
              <a:t>Question</a:t>
            </a:r>
            <a:endParaRPr sz="21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To strike chords with people who are facing this problem.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cxnSp>
        <p:nvCxnSpPr>
          <p:cNvPr id="361" name="Google Shape;361;p52"/>
          <p:cNvCxnSpPr>
            <a:stCxn id="362" idx="3"/>
            <a:endCxn id="360" idx="1"/>
          </p:cNvCxnSpPr>
          <p:nvPr/>
        </p:nvCxnSpPr>
        <p:spPr>
          <a:xfrm flipH="1" rot="10800000">
            <a:off x="5447600" y="3873200"/>
            <a:ext cx="1557300" cy="5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3" name="Google Shape;363;p52"/>
          <p:cNvSpPr txBox="1"/>
          <p:nvPr/>
        </p:nvSpPr>
        <p:spPr>
          <a:xfrm>
            <a:off x="230950" y="1312775"/>
            <a:ext cx="2051100" cy="14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ssistant ExtraLight"/>
                <a:ea typeface="Assistant ExtraLight"/>
                <a:cs typeface="Assistant ExtraLight"/>
                <a:sym typeface="Assistant ExtraLight"/>
              </a:rPr>
              <a:t>Graphic</a:t>
            </a:r>
            <a:endParaRPr sz="21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Because this is a leaflet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So it’s important to point out the theme through picture directly.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cxnSp>
        <p:nvCxnSpPr>
          <p:cNvPr id="364" name="Google Shape;364;p52"/>
          <p:cNvCxnSpPr>
            <a:stCxn id="363" idx="3"/>
          </p:cNvCxnSpPr>
          <p:nvPr/>
        </p:nvCxnSpPr>
        <p:spPr>
          <a:xfrm flipH="1" rot="10800000">
            <a:off x="2282050" y="1004525"/>
            <a:ext cx="1481700" cy="105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57" name="Google Shape;35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0850" y="4621525"/>
            <a:ext cx="334200" cy="334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52"/>
          <p:cNvSpPr txBox="1"/>
          <p:nvPr/>
        </p:nvSpPr>
        <p:spPr>
          <a:xfrm>
            <a:off x="3671900" y="3316400"/>
            <a:ext cx="1775700" cy="1218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1523" y="152400"/>
            <a:ext cx="3420961" cy="4838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0" name="Google Shape;370;p53"/>
          <p:cNvCxnSpPr>
            <a:stCxn id="371" idx="3"/>
            <a:endCxn id="372" idx="1"/>
          </p:cNvCxnSpPr>
          <p:nvPr/>
        </p:nvCxnSpPr>
        <p:spPr>
          <a:xfrm>
            <a:off x="5394750" y="1173525"/>
            <a:ext cx="1610100" cy="18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53"/>
          <p:cNvCxnSpPr>
            <a:stCxn id="374" idx="3"/>
            <a:endCxn id="375" idx="1"/>
          </p:cNvCxnSpPr>
          <p:nvPr/>
        </p:nvCxnSpPr>
        <p:spPr>
          <a:xfrm>
            <a:off x="2368650" y="3814425"/>
            <a:ext cx="1380600" cy="59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2" name="Google Shape;372;p53"/>
          <p:cNvSpPr txBox="1"/>
          <p:nvPr/>
        </p:nvSpPr>
        <p:spPr>
          <a:xfrm>
            <a:off x="7004850" y="977025"/>
            <a:ext cx="20511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Assistant ExtraLight"/>
                <a:ea typeface="Assistant ExtraLight"/>
                <a:cs typeface="Assistant ExtraLight"/>
                <a:sym typeface="Assistant ExtraLight"/>
              </a:rPr>
              <a:t>The </a:t>
            </a:r>
            <a:r>
              <a:rPr lang="en" u="sng">
                <a:latin typeface="Assistant ExtraLight"/>
                <a:ea typeface="Assistant ExtraLight"/>
                <a:cs typeface="Assistant ExtraLight"/>
                <a:sym typeface="Assistant ExtraLight"/>
              </a:rPr>
              <a:t>definition</a:t>
            </a:r>
            <a:r>
              <a:rPr lang="en" u="sng">
                <a:latin typeface="Assistant ExtraLight"/>
                <a:ea typeface="Assistant ExtraLight"/>
                <a:cs typeface="Assistant ExtraLight"/>
                <a:sym typeface="Assistant ExtraLight"/>
              </a:rPr>
              <a:t> of IVF</a:t>
            </a:r>
            <a:endParaRPr u="sng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Introduction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76" name="Google Shape;376;p53"/>
          <p:cNvSpPr txBox="1"/>
          <p:nvPr/>
        </p:nvSpPr>
        <p:spPr>
          <a:xfrm>
            <a:off x="3686400" y="767500"/>
            <a:ext cx="1771200" cy="73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Assistant ExtraLight"/>
                <a:ea typeface="Assistant ExtraLight"/>
                <a:cs typeface="Assistant ExtraLight"/>
                <a:sym typeface="Assistant ExtraLight"/>
              </a:rPr>
              <a:t>TEXT</a:t>
            </a:r>
            <a:endParaRPr sz="40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74" name="Google Shape;374;p53"/>
          <p:cNvSpPr txBox="1"/>
          <p:nvPr/>
        </p:nvSpPr>
        <p:spPr>
          <a:xfrm>
            <a:off x="185550" y="3447675"/>
            <a:ext cx="21831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Assistant ExtraLight"/>
                <a:ea typeface="Assistant ExtraLight"/>
                <a:cs typeface="Assistant ExtraLight"/>
                <a:sym typeface="Assistant ExtraLight"/>
              </a:rPr>
              <a:t>The </a:t>
            </a:r>
            <a:r>
              <a:rPr lang="en" u="sng">
                <a:latin typeface="Assistant ExtraLight"/>
                <a:ea typeface="Assistant ExtraLight"/>
                <a:cs typeface="Assistant ExtraLight"/>
                <a:sym typeface="Assistant ExtraLight"/>
              </a:rPr>
              <a:t>difference</a:t>
            </a:r>
            <a:r>
              <a:rPr lang="en" u="sng">
                <a:latin typeface="Assistant ExtraLight"/>
                <a:ea typeface="Assistant ExtraLight"/>
                <a:cs typeface="Assistant ExtraLight"/>
                <a:sym typeface="Assistant ExtraLight"/>
              </a:rPr>
              <a:t> </a:t>
            </a:r>
            <a:r>
              <a:rPr lang="en" u="sng">
                <a:latin typeface="Assistant ExtraLight"/>
                <a:ea typeface="Assistant ExtraLight"/>
                <a:cs typeface="Assistant ExtraLight"/>
                <a:sym typeface="Assistant ExtraLight"/>
              </a:rPr>
              <a:t>between 3 generation IVF technology </a:t>
            </a:r>
            <a:r>
              <a:rPr lang="en" u="sng">
                <a:latin typeface="Assistant ExtraLight"/>
                <a:ea typeface="Assistant ExtraLight"/>
                <a:cs typeface="Assistant ExtraLight"/>
                <a:sym typeface="Assistant ExtraLight"/>
              </a:rPr>
              <a:t> </a:t>
            </a:r>
            <a:endParaRPr u="sng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Promotion</a:t>
            </a: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 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77" name="Google Shape;377;p53"/>
          <p:cNvSpPr txBox="1"/>
          <p:nvPr/>
        </p:nvSpPr>
        <p:spPr>
          <a:xfrm>
            <a:off x="7004850" y="2769450"/>
            <a:ext cx="20511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Assistant ExtraLight"/>
                <a:ea typeface="Assistant ExtraLight"/>
                <a:cs typeface="Assistant ExtraLight"/>
                <a:sym typeface="Assistant ExtraLight"/>
              </a:rPr>
              <a:t>Benefits of IVF</a:t>
            </a:r>
            <a:endParaRPr u="sng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Promotion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cxnSp>
        <p:nvCxnSpPr>
          <p:cNvPr id="378" name="Google Shape;378;p53"/>
          <p:cNvCxnSpPr>
            <a:stCxn id="379" idx="3"/>
            <a:endCxn id="377" idx="1"/>
          </p:cNvCxnSpPr>
          <p:nvPr/>
        </p:nvCxnSpPr>
        <p:spPr>
          <a:xfrm flipH="1" rot="10800000">
            <a:off x="5394750" y="3050850"/>
            <a:ext cx="1610100" cy="28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0" name="Google Shape;380;p53"/>
          <p:cNvSpPr txBox="1"/>
          <p:nvPr/>
        </p:nvSpPr>
        <p:spPr>
          <a:xfrm>
            <a:off x="0" y="1312775"/>
            <a:ext cx="2554200" cy="5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Assistant ExtraLight"/>
                <a:ea typeface="Assistant ExtraLight"/>
                <a:cs typeface="Assistant ExtraLight"/>
                <a:sym typeface="Assistant ExtraLight"/>
              </a:rPr>
              <a:t>The definition of Infertile Couple</a:t>
            </a:r>
            <a:endParaRPr u="sng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ExtraLight"/>
                <a:ea typeface="Assistant ExtraLight"/>
                <a:cs typeface="Assistant ExtraLight"/>
                <a:sym typeface="Assistant ExtraLight"/>
              </a:rPr>
              <a:t>Introduction</a:t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cxnSp>
        <p:nvCxnSpPr>
          <p:cNvPr id="381" name="Google Shape;381;p53"/>
          <p:cNvCxnSpPr>
            <a:stCxn id="380" idx="3"/>
            <a:endCxn id="382" idx="1"/>
          </p:cNvCxnSpPr>
          <p:nvPr/>
        </p:nvCxnSpPr>
        <p:spPr>
          <a:xfrm>
            <a:off x="2554200" y="1604525"/>
            <a:ext cx="1194900" cy="69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1" name="Google Shape;371;p53"/>
          <p:cNvSpPr txBox="1"/>
          <p:nvPr/>
        </p:nvSpPr>
        <p:spPr>
          <a:xfrm>
            <a:off x="3749250" y="811875"/>
            <a:ext cx="1645500" cy="723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83" name="Google Shape;383;p53"/>
          <p:cNvSpPr txBox="1"/>
          <p:nvPr/>
        </p:nvSpPr>
        <p:spPr>
          <a:xfrm>
            <a:off x="3686388" y="1896250"/>
            <a:ext cx="1771200" cy="73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Assistant ExtraLight"/>
                <a:ea typeface="Assistant ExtraLight"/>
                <a:cs typeface="Assistant ExtraLight"/>
                <a:sym typeface="Assistant ExtraLight"/>
              </a:rPr>
              <a:t>TEXT</a:t>
            </a:r>
            <a:endParaRPr sz="40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82" name="Google Shape;382;p53"/>
          <p:cNvSpPr txBox="1"/>
          <p:nvPr/>
        </p:nvSpPr>
        <p:spPr>
          <a:xfrm>
            <a:off x="3749238" y="1940625"/>
            <a:ext cx="1645500" cy="723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84" name="Google Shape;384;p53"/>
          <p:cNvSpPr txBox="1"/>
          <p:nvPr/>
        </p:nvSpPr>
        <p:spPr>
          <a:xfrm>
            <a:off x="3686400" y="2925925"/>
            <a:ext cx="1771200" cy="73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Assistant ExtraLight"/>
                <a:ea typeface="Assistant ExtraLight"/>
                <a:cs typeface="Assistant ExtraLight"/>
                <a:sym typeface="Assistant ExtraLight"/>
              </a:rPr>
              <a:t>TEXT</a:t>
            </a:r>
            <a:endParaRPr sz="40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79" name="Google Shape;379;p53"/>
          <p:cNvSpPr txBox="1"/>
          <p:nvPr/>
        </p:nvSpPr>
        <p:spPr>
          <a:xfrm>
            <a:off x="3749250" y="2970300"/>
            <a:ext cx="1645500" cy="723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85" name="Google Shape;385;p53"/>
          <p:cNvSpPr txBox="1"/>
          <p:nvPr/>
        </p:nvSpPr>
        <p:spPr>
          <a:xfrm>
            <a:off x="3686400" y="3999975"/>
            <a:ext cx="1771200" cy="73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Assistant ExtraLight"/>
                <a:ea typeface="Assistant ExtraLight"/>
                <a:cs typeface="Assistant ExtraLight"/>
                <a:sym typeface="Assistant ExtraLight"/>
              </a:rPr>
              <a:t>TEXT</a:t>
            </a:r>
            <a:endParaRPr sz="4000">
              <a:latin typeface="Assistant ExtraLight"/>
              <a:ea typeface="Assistant ExtraLight"/>
              <a:cs typeface="Assistant ExtraLight"/>
              <a:sym typeface="Assistant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  <p:sp>
        <p:nvSpPr>
          <p:cNvPr id="375" name="Google Shape;375;p53"/>
          <p:cNvSpPr txBox="1"/>
          <p:nvPr/>
        </p:nvSpPr>
        <p:spPr>
          <a:xfrm>
            <a:off x="3749250" y="4044350"/>
            <a:ext cx="1645500" cy="723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 ExtraLight"/>
              <a:ea typeface="Assistant ExtraLight"/>
              <a:cs typeface="Assistant ExtraLight"/>
              <a:sym typeface="Assistant ExtraLigh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4"/>
          <p:cNvSpPr txBox="1"/>
          <p:nvPr>
            <p:ph idx="1" type="subTitle"/>
          </p:nvPr>
        </p:nvSpPr>
        <p:spPr>
          <a:xfrm flipH="1">
            <a:off x="624750" y="1321800"/>
            <a:ext cx="770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6282D"/>
                </a:solidFill>
                <a:latin typeface="Arial"/>
                <a:ea typeface="Arial"/>
                <a:cs typeface="Arial"/>
                <a:sym typeface="Arial"/>
              </a:rPr>
              <a:t>Generate a list of keyword ideas that are relevant to your website</a:t>
            </a:r>
            <a:endParaRPr sz="1600">
              <a:solidFill>
                <a:srgbClr val="26282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6282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solidFill>
                  <a:srgbClr val="26282D"/>
                </a:solidFill>
                <a:latin typeface="Arial"/>
                <a:ea typeface="Arial"/>
                <a:cs typeface="Arial"/>
                <a:sym typeface="Arial"/>
              </a:rPr>
              <a:t>Keywords:</a:t>
            </a:r>
            <a:endParaRPr i="1" sz="1600">
              <a:solidFill>
                <a:srgbClr val="26282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6282D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rgbClr val="26282D"/>
                </a:solidFill>
                <a:latin typeface="Arial"/>
                <a:ea typeface="Arial"/>
                <a:cs typeface="Arial"/>
                <a:sym typeface="Arial"/>
              </a:rPr>
              <a:t>IVF</a:t>
            </a:r>
            <a:endParaRPr sz="1600">
              <a:solidFill>
                <a:srgbClr val="26282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6282D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rgbClr val="26282D"/>
                </a:solidFill>
                <a:latin typeface="Arial"/>
                <a:ea typeface="Arial"/>
                <a:cs typeface="Arial"/>
                <a:sym typeface="Arial"/>
              </a:rPr>
              <a:t>IVF Pregnancy</a:t>
            </a:r>
            <a:endParaRPr sz="1600">
              <a:solidFill>
                <a:srgbClr val="26282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6282D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rgbClr val="26282D"/>
                </a:solidFill>
                <a:latin typeface="Arial"/>
                <a:ea typeface="Arial"/>
                <a:cs typeface="Arial"/>
                <a:sym typeface="Arial"/>
              </a:rPr>
              <a:t>Fertility Doctor</a:t>
            </a:r>
            <a:endParaRPr sz="1600">
              <a:solidFill>
                <a:srgbClr val="26282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6282D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rgbClr val="26282D"/>
                </a:solidFill>
                <a:latin typeface="Arial"/>
                <a:ea typeface="Arial"/>
                <a:cs typeface="Arial"/>
                <a:sym typeface="Arial"/>
              </a:rPr>
              <a:t>IVF Success Rate</a:t>
            </a:r>
            <a:endParaRPr sz="1600">
              <a:solidFill>
                <a:srgbClr val="26282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6282D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rgbClr val="26282D"/>
                </a:solidFill>
                <a:latin typeface="Arial"/>
                <a:ea typeface="Arial"/>
                <a:cs typeface="Arial"/>
                <a:sym typeface="Arial"/>
              </a:rPr>
              <a:t>IVF Procedure</a:t>
            </a:r>
            <a:endParaRPr sz="1600">
              <a:solidFill>
                <a:srgbClr val="26282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→ more visibility gain on Google and other major search engines</a:t>
            </a:r>
            <a:endParaRPr sz="160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→ the more website traffic you’ll receive, which increases your potential to get more patients. </a:t>
            </a:r>
            <a:endParaRPr sz="1600">
              <a:solidFill>
                <a:srgbClr val="26282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54"/>
          <p:cNvSpPr txBox="1"/>
          <p:nvPr>
            <p:ph type="title"/>
          </p:nvPr>
        </p:nvSpPr>
        <p:spPr>
          <a:xfrm>
            <a:off x="594657" y="355641"/>
            <a:ext cx="3155400" cy="12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SEO </a:t>
            </a:r>
            <a:r>
              <a:rPr lang="en"/>
              <a:t>Marketing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5"/>
          <p:cNvSpPr txBox="1"/>
          <p:nvPr>
            <p:ph idx="1" type="subTitle"/>
          </p:nvPr>
        </p:nvSpPr>
        <p:spPr>
          <a:xfrm flipH="1">
            <a:off x="624750" y="1321800"/>
            <a:ext cx="770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ssistant"/>
              <a:buChar char="●"/>
            </a:pPr>
            <a:r>
              <a:rPr lang="en" sz="1600">
                <a:latin typeface="Assistant"/>
                <a:ea typeface="Assistant"/>
                <a:cs typeface="Assistant"/>
                <a:sym typeface="Assistant"/>
              </a:rPr>
              <a:t>Clarify</a:t>
            </a:r>
            <a:r>
              <a:rPr lang="en" sz="1600">
                <a:latin typeface="Assistant"/>
                <a:ea typeface="Assistant"/>
                <a:cs typeface="Assistant"/>
                <a:sym typeface="Assistant"/>
              </a:rPr>
              <a:t> the misconception on infertile couple</a:t>
            </a:r>
            <a:endParaRPr sz="1600">
              <a:latin typeface="Assistant"/>
              <a:ea typeface="Assistant"/>
              <a:cs typeface="Assistant"/>
              <a:sym typeface="Assistan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ssistant"/>
              <a:buChar char="●"/>
            </a:pPr>
            <a:r>
              <a:rPr lang="en" sz="1600">
                <a:latin typeface="Assistant"/>
                <a:ea typeface="Assistant"/>
                <a:cs typeface="Assistant"/>
                <a:sym typeface="Assistant"/>
              </a:rPr>
              <a:t>Giving a more detailed introduction on IVF</a:t>
            </a:r>
            <a:endParaRPr sz="1600">
              <a:latin typeface="Assistant"/>
              <a:ea typeface="Assistant"/>
              <a:cs typeface="Assistant"/>
              <a:sym typeface="Assistant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Assistant"/>
              <a:buChar char="○"/>
            </a:pPr>
            <a:r>
              <a:rPr lang="en" sz="1600">
                <a:latin typeface="Assistant"/>
                <a:ea typeface="Assistant"/>
                <a:cs typeface="Assistant"/>
                <a:sym typeface="Assistant"/>
              </a:rPr>
              <a:t>What is IVF?</a:t>
            </a:r>
            <a:endParaRPr sz="1600">
              <a:latin typeface="Assistant"/>
              <a:ea typeface="Assistant"/>
              <a:cs typeface="Assistant"/>
              <a:sym typeface="Assistant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Assistant"/>
              <a:buChar char="○"/>
            </a:pPr>
            <a:r>
              <a:rPr lang="en" sz="1600">
                <a:latin typeface="Assistant"/>
                <a:ea typeface="Assistant"/>
                <a:cs typeface="Assistant"/>
                <a:sym typeface="Assistant"/>
              </a:rPr>
              <a:t>Process of before to after taking IVF</a:t>
            </a:r>
            <a:endParaRPr sz="1600">
              <a:latin typeface="Assistant"/>
              <a:ea typeface="Assistant"/>
              <a:cs typeface="Assistant"/>
              <a:sym typeface="Assistant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Assistant"/>
              <a:buChar char="○"/>
            </a:pPr>
            <a:r>
              <a:rPr lang="en" sz="1600">
                <a:latin typeface="Assistant"/>
                <a:ea typeface="Assistant"/>
                <a:cs typeface="Assistant"/>
                <a:sym typeface="Assistant"/>
              </a:rPr>
              <a:t>Possibility of pregnancy from taking IVF</a:t>
            </a:r>
            <a:endParaRPr sz="1600">
              <a:latin typeface="Assistant"/>
              <a:ea typeface="Assistant"/>
              <a:cs typeface="Assistant"/>
              <a:sym typeface="Assistant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Assistant"/>
              <a:buChar char="○"/>
            </a:pPr>
            <a:r>
              <a:rPr lang="en" sz="1600">
                <a:latin typeface="Assistant"/>
                <a:ea typeface="Assistant"/>
                <a:cs typeface="Assistant"/>
                <a:sym typeface="Assistant"/>
              </a:rPr>
              <a:t>Technology etc..</a:t>
            </a:r>
            <a:endParaRPr sz="1600">
              <a:latin typeface="Assistant"/>
              <a:ea typeface="Assistant"/>
              <a:cs typeface="Assistant"/>
              <a:sym typeface="Assistan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ssistant"/>
              <a:buChar char="●"/>
            </a:pPr>
            <a:r>
              <a:rPr lang="en" sz="1600">
                <a:latin typeface="Assistant"/>
                <a:ea typeface="Assistant"/>
                <a:cs typeface="Assistant"/>
                <a:sym typeface="Assistant"/>
              </a:rPr>
              <a:t>Benefits of Zoom talk</a:t>
            </a:r>
            <a:endParaRPr sz="1600">
              <a:latin typeface="Assistant"/>
              <a:ea typeface="Assistant"/>
              <a:cs typeface="Assistant"/>
              <a:sym typeface="Assistant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Assistant"/>
              <a:buChar char="○"/>
            </a:pPr>
            <a:r>
              <a:rPr lang="en" sz="1600">
                <a:latin typeface="Assistant"/>
                <a:ea typeface="Assistant"/>
                <a:cs typeface="Assistant"/>
                <a:sym typeface="Assistant"/>
              </a:rPr>
              <a:t>Can take place at any place</a:t>
            </a:r>
            <a:endParaRPr sz="1600">
              <a:latin typeface="Assistant"/>
              <a:ea typeface="Assistant"/>
              <a:cs typeface="Assistant"/>
              <a:sym typeface="Assistant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Assistant"/>
              <a:buChar char="○"/>
            </a:pPr>
            <a:r>
              <a:rPr lang="en" sz="1600">
                <a:latin typeface="Assistant"/>
                <a:ea typeface="Assistant"/>
                <a:cs typeface="Assistant"/>
                <a:sym typeface="Assistant"/>
              </a:rPr>
              <a:t>Convenient</a:t>
            </a:r>
            <a:endParaRPr sz="1600">
              <a:latin typeface="Assistant"/>
              <a:ea typeface="Assistant"/>
              <a:cs typeface="Assistant"/>
              <a:sym typeface="Assistant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Assistant"/>
              <a:buChar char="○"/>
            </a:pPr>
            <a:r>
              <a:rPr lang="en" sz="1600">
                <a:latin typeface="Assistant"/>
                <a:ea typeface="Assistant"/>
                <a:cs typeface="Assistant"/>
                <a:sym typeface="Assistant"/>
              </a:rPr>
              <a:t>Multiple people at the same time</a:t>
            </a:r>
            <a:endParaRPr sz="1600">
              <a:latin typeface="Assistant"/>
              <a:ea typeface="Assistant"/>
              <a:cs typeface="Assistant"/>
              <a:sym typeface="Assistan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ssistant"/>
              <a:buChar char="○"/>
            </a:pPr>
            <a:r>
              <a:rPr lang="en" sz="1600">
                <a:solidFill>
                  <a:srgbClr val="434343"/>
                </a:solidFill>
                <a:latin typeface="Assistant"/>
                <a:ea typeface="Assistant"/>
                <a:cs typeface="Assistant"/>
                <a:sym typeface="Assistant"/>
              </a:rPr>
              <a:t>file sharing</a:t>
            </a:r>
            <a:endParaRPr sz="1600">
              <a:solidFill>
                <a:srgbClr val="434343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Assistant"/>
              <a:buChar char="○"/>
            </a:pPr>
            <a:r>
              <a:rPr lang="en" sz="1600">
                <a:solidFill>
                  <a:srgbClr val="434343"/>
                </a:solidFill>
                <a:latin typeface="Assistant"/>
                <a:ea typeface="Assistant"/>
                <a:cs typeface="Assistant"/>
                <a:sym typeface="Assistant"/>
              </a:rPr>
              <a:t>1 to 1 communication</a:t>
            </a:r>
            <a:endParaRPr sz="1600">
              <a:solidFill>
                <a:srgbClr val="434343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397" name="Google Shape;397;p55"/>
          <p:cNvSpPr txBox="1"/>
          <p:nvPr>
            <p:ph type="title"/>
          </p:nvPr>
        </p:nvSpPr>
        <p:spPr>
          <a:xfrm>
            <a:off x="594650" y="355646"/>
            <a:ext cx="3155400" cy="6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Zoom talk 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6"/>
          <p:cNvSpPr txBox="1"/>
          <p:nvPr>
            <p:ph idx="1" type="subTitle"/>
          </p:nvPr>
        </p:nvSpPr>
        <p:spPr>
          <a:xfrm flipH="1">
            <a:off x="624725" y="1321800"/>
            <a:ext cx="65493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Sharing section </a:t>
            </a:r>
            <a:endParaRPr sz="15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500"/>
              <a:t>Inviting foreigner who have experienced IVF to share their experience</a:t>
            </a:r>
            <a:endParaRPr sz="15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500"/>
              <a:t>Share the life after the IVF</a:t>
            </a:r>
            <a:endParaRPr sz="15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500"/>
              <a:t>Give the TA confident on IVF</a:t>
            </a:r>
            <a:endParaRPr sz="1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  ^</a:t>
            </a:r>
            <a:endParaRPr sz="1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Positive emotional content</a:t>
            </a:r>
            <a:endParaRPr sz="1500"/>
          </a:p>
        </p:txBody>
      </p:sp>
      <p:sp>
        <p:nvSpPr>
          <p:cNvPr id="403" name="Google Shape;403;p56"/>
          <p:cNvSpPr txBox="1"/>
          <p:nvPr>
            <p:ph type="title"/>
          </p:nvPr>
        </p:nvSpPr>
        <p:spPr>
          <a:xfrm>
            <a:off x="594650" y="355650"/>
            <a:ext cx="4456800" cy="6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Zoom talk - Guest Talk Section</a:t>
            </a:r>
            <a:endParaRPr/>
          </a:p>
        </p:txBody>
      </p:sp>
      <p:pic>
        <p:nvPicPr>
          <p:cNvPr descr="Sharing - CBVRSB Middle School Advisories" id="404" name="Google Shape;40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3675" y="2396780"/>
            <a:ext cx="3499574" cy="2515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7"/>
          <p:cNvSpPr txBox="1"/>
          <p:nvPr>
            <p:ph idx="1" type="subTitle"/>
          </p:nvPr>
        </p:nvSpPr>
        <p:spPr>
          <a:xfrm flipH="1">
            <a:off x="594750" y="1321800"/>
            <a:ext cx="773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Clinic, T. W. (2020, 11 30). The Women's Clinic. Retrieved from http://www.thewomensclinic.com.hk/: http://www.thewomensclinic.com.hk/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gfreevm. (2012, 1 5). 香港 - 萬寧貓廣告 上下集 (合集) - YouTube. Retrieved from YouTube: https://www.youtube.com/watch?v=RWrfhNBnFYQ&amp;ab_channel=gfreevm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HEALTH, L. W. (2020, 11 30). LIFE WOMEN'S HEALTH | Life is a miracle. Retrieved from https://lifewomens.com/: https://lifewomens.com/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hk90adloversinc1990b. (2010年9月6日). 香港中古廣告: 和記新幹線(黎明,lee ann2)1998 - YouTube. 擷取自 Youtube : https://www.youtube.com/watch?v=D8tsSq9u7GA&amp;ab_channel=hk90adloversinc1990b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香港生殖醫學中心. (2020, 11 30). 香港生殖醫學中心 – Welcome to HKRMC. Retrieved from 香港生殖醫學中心 : http://www.fertility.com.hk/?page_id=4881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57"/>
          <p:cNvSpPr txBox="1"/>
          <p:nvPr>
            <p:ph type="title"/>
          </p:nvPr>
        </p:nvSpPr>
        <p:spPr>
          <a:xfrm>
            <a:off x="594650" y="355645"/>
            <a:ext cx="31554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8"/>
          <p:cNvSpPr txBox="1"/>
          <p:nvPr>
            <p:ph type="title"/>
          </p:nvPr>
        </p:nvSpPr>
        <p:spPr>
          <a:xfrm>
            <a:off x="2140200" y="2275050"/>
            <a:ext cx="4345200" cy="74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Thank you </a:t>
            </a:r>
            <a:endParaRPr sz="3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9"/>
          <p:cNvSpPr txBox="1"/>
          <p:nvPr>
            <p:ph idx="1" type="subTitle"/>
          </p:nvPr>
        </p:nvSpPr>
        <p:spPr>
          <a:xfrm flipH="1">
            <a:off x="624750" y="1321800"/>
            <a:ext cx="7704000" cy="33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Exhibition</a:t>
            </a:r>
            <a:endParaRPr b="1" sz="1700">
              <a:solidFill>
                <a:srgbClr val="000000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To </a:t>
            </a:r>
            <a:r>
              <a:rPr lang="en" sz="1700" u="sng"/>
              <a:t>introduce</a:t>
            </a:r>
            <a:r>
              <a:rPr lang="en" sz="1700"/>
              <a:t> the IVF and the </a:t>
            </a:r>
            <a:r>
              <a:rPr lang="en" sz="1700"/>
              <a:t>benefit</a:t>
            </a:r>
            <a:r>
              <a:rPr lang="en" sz="1700"/>
              <a:t> to choose Life Women’s Health to do it.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Give a </a:t>
            </a:r>
            <a:r>
              <a:rPr lang="en" sz="1700" u="sng"/>
              <a:t>platform</a:t>
            </a:r>
            <a:r>
              <a:rPr lang="en" sz="1700"/>
              <a:t> to the public people to get in </a:t>
            </a:r>
            <a:r>
              <a:rPr lang="en" sz="1700"/>
              <a:t>touch</a:t>
            </a:r>
            <a:r>
              <a:rPr lang="en" sz="1700"/>
              <a:t> with IVF.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Assistant"/>
                <a:ea typeface="Assistant"/>
                <a:cs typeface="Assistant"/>
                <a:sym typeface="Assistant"/>
              </a:rPr>
              <a:t>Talk</a:t>
            </a:r>
            <a:endParaRPr b="1" sz="1700">
              <a:latin typeface="Assistant"/>
              <a:ea typeface="Assistant"/>
              <a:cs typeface="Assistant"/>
              <a:sym typeface="Assistant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This talk is to let people who take part in exhibition before and want to </a:t>
            </a:r>
            <a:r>
              <a:rPr lang="en" sz="1700" u="sng"/>
              <a:t>know more</a:t>
            </a:r>
            <a:r>
              <a:rPr lang="en" sz="1700"/>
              <a:t> information.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Hold the talk indoor and </a:t>
            </a:r>
            <a:r>
              <a:rPr lang="en" sz="1700"/>
              <a:t>privately</a:t>
            </a:r>
            <a:r>
              <a:rPr lang="en" sz="1700"/>
              <a:t> so that could </a:t>
            </a:r>
            <a:r>
              <a:rPr lang="en" sz="1700"/>
              <a:t>avoid</a:t>
            </a:r>
            <a:r>
              <a:rPr lang="en" sz="1700"/>
              <a:t> the situation that people feel embarrassed about this problem they had.</a:t>
            </a:r>
            <a:endParaRPr sz="1700"/>
          </a:p>
        </p:txBody>
      </p:sp>
      <p:sp>
        <p:nvSpPr>
          <p:cNvPr id="421" name="Google Shape;421;p59"/>
          <p:cNvSpPr txBox="1"/>
          <p:nvPr>
            <p:ph type="title"/>
          </p:nvPr>
        </p:nvSpPr>
        <p:spPr>
          <a:xfrm>
            <a:off x="594650" y="355646"/>
            <a:ext cx="3155400" cy="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000"/>
              <a:t>Talk/ Exhibition </a:t>
            </a:r>
            <a:endParaRPr b="0" sz="4000"/>
          </a:p>
        </p:txBody>
      </p:sp>
      <p:sp>
        <p:nvSpPr>
          <p:cNvPr id="422" name="Google Shape;422;p59"/>
          <p:cNvSpPr/>
          <p:nvPr/>
        </p:nvSpPr>
        <p:spPr>
          <a:xfrm rot="5400000">
            <a:off x="3541200" y="2380800"/>
            <a:ext cx="431700" cy="381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848350" cy="315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regnancy Breakthrough by Slidesgo">
  <a:themeElements>
    <a:clrScheme name="Simple Light">
      <a:dk1>
        <a:srgbClr val="434343"/>
      </a:dk1>
      <a:lt1>
        <a:srgbClr val="F2F2F2"/>
      </a:lt1>
      <a:dk2>
        <a:srgbClr val="595959"/>
      </a:dk2>
      <a:lt2>
        <a:srgbClr val="EE8C94"/>
      </a:lt2>
      <a:accent1>
        <a:srgbClr val="F2F2F2"/>
      </a:accent1>
      <a:accent2>
        <a:srgbClr val="EE8C94"/>
      </a:accent2>
      <a:accent3>
        <a:srgbClr val="AED7E8"/>
      </a:accent3>
      <a:accent4>
        <a:srgbClr val="F2D9CF"/>
      </a:accent4>
      <a:accent5>
        <a:srgbClr val="EE8C94"/>
      </a:accent5>
      <a:accent6>
        <a:srgbClr val="AED7E8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