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9406CDA-074B-44D5-8D76-F5F08CD30958}">
  <a:tblStyle styleId="{09406CDA-074B-44D5-8D76-F5F08CD3095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a26b8332d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a26b8332d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a26b8332d7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a26b8332d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d3f7e3da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d3f7e3da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“豚起來!”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26b8332d7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a26b8332d7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a26b8332d7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a26b8332d7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a26b8332d7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a26b8332d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a26b8332d7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a26b8332d7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Tell we need long-term volunteer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95D46"/>
                </a:solidFill>
              </a:rPr>
              <a:t>Join our membership for exclusive benefits.</a:t>
            </a:r>
            <a:br>
              <a:rPr lang="en" sz="1200">
                <a:solidFill>
                  <a:srgbClr val="695D46"/>
                </a:solidFill>
              </a:rPr>
            </a:br>
            <a:r>
              <a:rPr lang="en" sz="1200">
                <a:solidFill>
                  <a:srgbClr val="5F6368"/>
                </a:solidFill>
                <a:highlight>
                  <a:srgbClr val="FFFFFF"/>
                </a:highlight>
              </a:rPr>
              <a:t>improving yourself</a:t>
            </a:r>
            <a:r>
              <a:rPr lang="en" sz="1200">
                <a:solidFill>
                  <a:srgbClr val="4D5156"/>
                </a:solidFill>
                <a:highlight>
                  <a:srgbClr val="FFFFFF"/>
                </a:highlight>
              </a:rPr>
              <a:t> and your career</a:t>
            </a:r>
            <a:endParaRPr sz="1200">
              <a:solidFill>
                <a:srgbClr val="4D5156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95D46"/>
                </a:solidFill>
              </a:rPr>
              <a:t>ECO association </a:t>
            </a:r>
            <a:r>
              <a:rPr lang="en" sz="1200">
                <a:solidFill>
                  <a:srgbClr val="4D5156"/>
                </a:solidFill>
                <a:highlight>
                  <a:schemeClr val="lt1"/>
                </a:highlight>
              </a:rPr>
              <a:t>has been operating ecological tours to </a:t>
            </a:r>
            <a:r>
              <a:rPr lang="en" sz="1200">
                <a:solidFill>
                  <a:srgbClr val="5F6368"/>
                </a:solidFill>
                <a:highlight>
                  <a:schemeClr val="lt1"/>
                </a:highlight>
              </a:rPr>
              <a:t>see</a:t>
            </a:r>
            <a:r>
              <a:rPr lang="en" sz="1200">
                <a:solidFill>
                  <a:srgbClr val="4D5156"/>
                </a:solidFill>
                <a:highlight>
                  <a:schemeClr val="lt1"/>
                </a:highlight>
              </a:rPr>
              <a:t> the </a:t>
            </a:r>
            <a:r>
              <a:rPr lang="en" sz="1200">
                <a:solidFill>
                  <a:srgbClr val="5F6368"/>
                </a:solidFill>
                <a:highlight>
                  <a:schemeClr val="lt1"/>
                </a:highlight>
              </a:rPr>
              <a:t>dolphins. And we create a membership to get in touch with our target audience so that they can get the information of us instantly and j</a:t>
            </a:r>
            <a:r>
              <a:rPr lang="en" sz="1200">
                <a:solidFill>
                  <a:srgbClr val="4D5156"/>
                </a:solidFill>
                <a:highlight>
                  <a:schemeClr val="lt1"/>
                </a:highlight>
              </a:rPr>
              <a:t>oin us and enjoy a day out with these beautiful pink </a:t>
            </a:r>
            <a:r>
              <a:rPr lang="en" sz="1200">
                <a:solidFill>
                  <a:srgbClr val="5F6368"/>
                </a:solidFill>
                <a:highlight>
                  <a:schemeClr val="lt1"/>
                </a:highlight>
              </a:rPr>
              <a:t>dolphins</a:t>
            </a:r>
            <a:r>
              <a:rPr lang="en" sz="1200">
                <a:solidFill>
                  <a:srgbClr val="4D5156"/>
                </a:solidFill>
                <a:highlight>
                  <a:schemeClr val="lt1"/>
                </a:highlight>
              </a:rPr>
              <a:t>.</a:t>
            </a:r>
            <a:endParaRPr sz="1200">
              <a:solidFill>
                <a:srgbClr val="4D5156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695D46"/>
                </a:solidFill>
              </a:rPr>
              <a:t>ECO association have been educating and protecting the Marine life especially dolphins. To continue this protection, we need YOUR help. </a:t>
            </a:r>
            <a:endParaRPr sz="1200">
              <a:solidFill>
                <a:srgbClr val="4D5156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a26b8332d7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a26b8332d7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a26b8332d7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a26b8332d7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→ once they become our member</a:t>
            </a:r>
            <a:br>
              <a:rPr lang="en" sz="18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8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→ easy to reach/encourage them to join the activity by the having access to up-to-date, industry-specific resources and information</a:t>
            </a:r>
            <a:endParaRPr sz="18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a33c77d239_4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a33c77d239_4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a26b8332d7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a26b8332d7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a26b8332d7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a26b8332d7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700">
                <a:solidFill>
                  <a:srgbClr val="695D46"/>
                </a:solidFill>
              </a:rPr>
              <a:t>Call For Action:</a:t>
            </a:r>
            <a:br>
              <a:rPr lang="en" sz="700">
                <a:solidFill>
                  <a:srgbClr val="695D46"/>
                </a:solidFill>
              </a:rPr>
            </a:br>
            <a:r>
              <a:rPr lang="en" sz="700">
                <a:solidFill>
                  <a:srgbClr val="695D46"/>
                </a:solidFill>
              </a:rPr>
              <a:t>Together, we can create a sustainable future for nature. Please support us!</a:t>
            </a:r>
            <a:br>
              <a:rPr lang="en" sz="700">
                <a:solidFill>
                  <a:srgbClr val="695D46"/>
                </a:solidFill>
              </a:rPr>
            </a:br>
            <a:r>
              <a:rPr b="1" lang="en" sz="7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→ </a:t>
            </a:r>
            <a:r>
              <a:rPr lang="en" sz="7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 engage the customers with personalized targeted promotions for instant communication (messaging, email)</a:t>
            </a:r>
            <a:br>
              <a:rPr lang="en" sz="7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7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→ improve their customer experience </a:t>
            </a:r>
            <a:br>
              <a:rPr lang="en" sz="7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7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→ Build Close Customer Relationship</a:t>
            </a:r>
            <a:br>
              <a:rPr lang="en" sz="7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7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73eab6e71ae74aa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73eab6e71ae74aa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a359b98893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a359b98893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a359b98893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a359b98893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a359b98893_1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a359b98893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a331e5743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a331e574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ad3f7e3da1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ad3f7e3da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adc9afd0a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adc9afd0a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a26b8332d7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a26b8332d7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ad3f7e3da1_3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ad3f7e3da1_3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a331e5743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a331e5743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adbdf425dc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adbdf425dc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ad3f7e3da1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ad3f7e3da1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a36a2b5237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a36a2b5237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a26b8332d7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a26b8332d7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a26b8332d7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a26b8332d7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a26b8332d7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a26b8332d7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a26b8332d7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a26b8332d7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jpg"/><Relationship Id="rId4" Type="http://schemas.openxmlformats.org/officeDocument/2006/relationships/image" Target="../media/image3.jpg"/><Relationship Id="rId5" Type="http://schemas.openxmlformats.org/officeDocument/2006/relationships/image" Target="../media/image15.jpg"/><Relationship Id="rId6" Type="http://schemas.openxmlformats.org/officeDocument/2006/relationships/image" Target="../media/image7.jpg"/><Relationship Id="rId7" Type="http://schemas.openxmlformats.org/officeDocument/2006/relationships/image" Target="../media/image5.jpg"/><Relationship Id="rId8" Type="http://schemas.openxmlformats.org/officeDocument/2006/relationships/image" Target="../media/image1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www.eco.org.hk/" TargetMode="External"/><Relationship Id="rId4" Type="http://schemas.openxmlformats.org/officeDocument/2006/relationships/hyperlink" Target="https://www.slideteam.net/six-months-procurement-roadmap.html.h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-31300" y="1365125"/>
            <a:ext cx="87135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MSCN4005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 Communication Campaign Planning and Practices</a:t>
            </a:r>
            <a:endParaRPr sz="6800"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3419000" y="2462925"/>
            <a:ext cx="2817300" cy="14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Cheung Cheuk Fung 19661088</a:t>
            </a:r>
            <a:endParaRPr sz="1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 Shun Tin 19661037</a:t>
            </a:r>
            <a:endParaRPr sz="1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Hung Chi Him Leo 19661029</a:t>
            </a:r>
            <a:endParaRPr sz="1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Lee Fung Ling, Bea Nicole 19661126</a:t>
            </a:r>
            <a:endParaRPr sz="1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Wong Ming Choi 19661150</a:t>
            </a:r>
            <a:endParaRPr sz="1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Yuen Lan Fong 19661231</a:t>
            </a:r>
            <a:endParaRPr sz="2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170200" y="4148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Agenda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0811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	SWOT analysis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	</a:t>
            </a:r>
            <a:r>
              <a:rPr lang="en"/>
              <a:t>Aim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	Objectives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	Stakeholders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	Content and messages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      Target audience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	Strategy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      Tactics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	Detail tactics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	Timescale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	Budget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	Evaluation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311700" y="3282775"/>
            <a:ext cx="2136600" cy="5589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/>
          <p:cNvSpPr txBox="1"/>
          <p:nvPr/>
        </p:nvSpPr>
        <p:spPr>
          <a:xfrm>
            <a:off x="3333450" y="3144775"/>
            <a:ext cx="20376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Donors</a:t>
            </a:r>
            <a:endParaRPr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Regular Volunteer</a:t>
            </a:r>
            <a:endParaRPr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Expert Volunteer</a:t>
            </a:r>
            <a:endParaRPr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6" name="Google Shape;76;p14"/>
          <p:cNvCxnSpPr>
            <a:stCxn id="74" idx="3"/>
          </p:cNvCxnSpPr>
          <p:nvPr/>
        </p:nvCxnSpPr>
        <p:spPr>
          <a:xfrm flipH="1" rot="10800000">
            <a:off x="2448300" y="3346525"/>
            <a:ext cx="884100" cy="21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4"/>
          <p:cNvCxnSpPr>
            <a:stCxn id="74" idx="3"/>
            <a:endCxn id="75" idx="1"/>
          </p:cNvCxnSpPr>
          <p:nvPr/>
        </p:nvCxnSpPr>
        <p:spPr>
          <a:xfrm>
            <a:off x="2448300" y="3562225"/>
            <a:ext cx="885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" name="Google Shape;78;p14"/>
          <p:cNvCxnSpPr/>
          <p:nvPr/>
        </p:nvCxnSpPr>
        <p:spPr>
          <a:xfrm>
            <a:off x="2448300" y="3562225"/>
            <a:ext cx="940500" cy="20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" name="Google Shape;79;p14"/>
          <p:cNvCxnSpPr/>
          <p:nvPr/>
        </p:nvCxnSpPr>
        <p:spPr>
          <a:xfrm rot="10800000">
            <a:off x="5051325" y="3353575"/>
            <a:ext cx="1047300" cy="21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4"/>
          <p:cNvCxnSpPr/>
          <p:nvPr/>
        </p:nvCxnSpPr>
        <p:spPr>
          <a:xfrm rot="10800000">
            <a:off x="5049825" y="3569275"/>
            <a:ext cx="10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" name="Google Shape;81;p14"/>
          <p:cNvCxnSpPr/>
          <p:nvPr/>
        </p:nvCxnSpPr>
        <p:spPr>
          <a:xfrm flipH="1">
            <a:off x="4984425" y="3569275"/>
            <a:ext cx="1114200" cy="20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" name="Google Shape;82;p14"/>
          <p:cNvSpPr txBox="1"/>
          <p:nvPr/>
        </p:nvSpPr>
        <p:spPr>
          <a:xfrm>
            <a:off x="6105700" y="3367675"/>
            <a:ext cx="13866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Re-union</a:t>
            </a:r>
            <a:endParaRPr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311700" y="5260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cxnSp>
        <p:nvCxnSpPr>
          <p:cNvPr id="88" name="Google Shape;88;p15"/>
          <p:cNvCxnSpPr/>
          <p:nvPr/>
        </p:nvCxnSpPr>
        <p:spPr>
          <a:xfrm>
            <a:off x="641125" y="2771800"/>
            <a:ext cx="7620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5"/>
          <p:cNvCxnSpPr/>
          <p:nvPr/>
        </p:nvCxnSpPr>
        <p:spPr>
          <a:xfrm>
            <a:off x="4384625" y="1340500"/>
            <a:ext cx="0" cy="336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" name="Google Shape;90;p15"/>
          <p:cNvSpPr txBox="1"/>
          <p:nvPr/>
        </p:nvSpPr>
        <p:spPr>
          <a:xfrm>
            <a:off x="568250" y="760000"/>
            <a:ext cx="1267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highlight>
                  <a:schemeClr val="accent3"/>
                </a:highlight>
              </a:rPr>
              <a:t>Strengths</a:t>
            </a:r>
            <a:endParaRPr b="1" sz="1700">
              <a:solidFill>
                <a:schemeClr val="lt1"/>
              </a:solidFill>
              <a:highlight>
                <a:schemeClr val="accent3"/>
              </a:highlight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4465350" y="760000"/>
            <a:ext cx="14796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highlight>
                  <a:schemeClr val="accent3"/>
                </a:highlight>
              </a:rPr>
              <a:t>Weaknesses</a:t>
            </a:r>
            <a:endParaRPr b="1" sz="1700">
              <a:solidFill>
                <a:schemeClr val="lt1"/>
              </a:solidFill>
              <a:highlight>
                <a:schemeClr val="accent3"/>
              </a:highlight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730975" y="2898225"/>
            <a:ext cx="15591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highlight>
                  <a:schemeClr val="accent3"/>
                </a:highlight>
              </a:rPr>
              <a:t>Opportunities</a:t>
            </a:r>
            <a:endParaRPr b="1" sz="1700">
              <a:solidFill>
                <a:schemeClr val="lt1"/>
              </a:solidFill>
              <a:highlight>
                <a:schemeClr val="accent3"/>
              </a:highlight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4613700" y="2834050"/>
            <a:ext cx="1267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highlight>
                  <a:schemeClr val="accent3"/>
                </a:highlight>
              </a:rPr>
              <a:t>Threats</a:t>
            </a:r>
            <a:endParaRPr b="1" sz="1700">
              <a:solidFill>
                <a:schemeClr val="lt1"/>
              </a:solidFill>
              <a:highlight>
                <a:schemeClr val="accent3"/>
              </a:highlight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452800" y="1138900"/>
            <a:ext cx="3898200" cy="16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-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Executive Director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have an iconic and memorable nickname “Mr dolphin”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very attractive especially for children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-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Experienced Executive Director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-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Their director has a high opportunity in seeing dolphins which is a dependable source and reputation to those known.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4418250" y="1136375"/>
            <a:ext cx="4651800" cy="16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-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Low money supply-  not as big as other associations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-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Not active enough - seldom promotes themselves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191800" y="3277125"/>
            <a:ext cx="4159200" cy="16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-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Resources centralized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-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Chinese white dolphin is well know in 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society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-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Public don’t have the understanding of the dolphin’s situation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→ seek knowledge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4418250" y="3212950"/>
            <a:ext cx="4651800" cy="17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Other bigger o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rganization with more resources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- The Organization is not well-known as other organization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-Chinese white dolphin is an endangered animal in Hong Kong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- Reclamation in Hong Kong cause reduce the habitat for the chinese white dolphin   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235575" y="1614825"/>
            <a:ext cx="4045200" cy="137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“義和豚</a:t>
            </a:r>
            <a:r>
              <a:rPr lang="en" sz="4900"/>
              <a:t>！”</a:t>
            </a:r>
            <a:endParaRPr sz="4900"/>
          </a:p>
        </p:txBody>
      </p:sp>
      <p:sp>
        <p:nvSpPr>
          <p:cNvPr id="103" name="Google Shape;103;p1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Campaign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104" name="Google Shape;104;p16"/>
          <p:cNvPicPr preferRelativeResize="0"/>
          <p:nvPr/>
        </p:nvPicPr>
        <p:blipFill rotWithShape="1">
          <a:blip r:embed="rId3">
            <a:alphaModFix/>
          </a:blip>
          <a:srcRect b="9559" l="2392" r="3790" t="0"/>
          <a:stretch/>
        </p:blipFill>
        <p:spPr>
          <a:xfrm>
            <a:off x="4772087" y="2736175"/>
            <a:ext cx="4171836" cy="137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Aim</a:t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311700" y="1825350"/>
            <a:ext cx="8520600" cy="13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Keep long term </a:t>
            </a:r>
            <a:r>
              <a:rPr b="1" lang="en"/>
              <a:t>supporter</a:t>
            </a:r>
            <a:endParaRPr b="1"/>
          </a:p>
          <a:p>
            <a:pPr indent="0" lvl="0" marL="45720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/>
              <a:t>To increase sustainability of the organisation </a:t>
            </a:r>
            <a:endParaRPr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Objectives</a:t>
            </a:r>
            <a:endParaRPr/>
          </a:p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386525" y="1152425"/>
            <a:ext cx="8520600" cy="38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attract long-term donors , sustain the association support economically and sustain the relationship with them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find </a:t>
            </a:r>
            <a:r>
              <a:rPr lang="en"/>
              <a:t>volunteers, help with the operation in the association and increase their willingness to help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find and attract people with knowledge, help the association in different research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Stakeholders</a:t>
            </a:r>
            <a:endParaRPr/>
          </a:p>
        </p:txBody>
      </p:sp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Government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Others organization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School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Donors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and messages</a:t>
            </a:r>
            <a:endParaRPr/>
          </a:p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latin typeface="Arial"/>
                <a:ea typeface="Arial"/>
                <a:cs typeface="Arial"/>
                <a:sym typeface="Arial"/>
              </a:rPr>
              <a:t>Content:</a:t>
            </a:r>
            <a:br>
              <a:rPr lang="en" sz="1500" u="sng">
                <a:latin typeface="Arial"/>
                <a:ea typeface="Arial"/>
                <a:cs typeface="Arial"/>
                <a:sym typeface="Arial"/>
              </a:rPr>
            </a:br>
            <a:r>
              <a:rPr lang="en" sz="1500">
                <a:latin typeface="Arial"/>
                <a:ea typeface="Arial"/>
                <a:cs typeface="Arial"/>
                <a:sym typeface="Arial"/>
              </a:rPr>
              <a:t>Joining ECO association and participating in ECO association, is a way to help the Marine ecosystem.  </a:t>
            </a:r>
            <a:r>
              <a:rPr lang="en" sz="1500"/>
              <a:t>Due to the epidemic, our association are facing a period of economic difficulties. We hope you support us to promote environmental education to protect the ocean and nature as well.  </a:t>
            </a:r>
            <a:br>
              <a:rPr lang="en" sz="1500"/>
            </a:br>
            <a:endParaRPr sz="1500" u="sng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u="sng">
                <a:latin typeface="Arial"/>
                <a:ea typeface="Arial"/>
                <a:cs typeface="Arial"/>
                <a:sym typeface="Arial"/>
              </a:rPr>
              <a:t>Messages:</a:t>
            </a:r>
            <a:endParaRPr sz="1500" u="sng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Gather up Marine Lovers!</a:t>
            </a:r>
            <a:br>
              <a:rPr lang="en" sz="1500">
                <a:latin typeface="Arial"/>
                <a:ea typeface="Arial"/>
                <a:cs typeface="Arial"/>
                <a:sym typeface="Arial"/>
              </a:rPr>
            </a:br>
            <a:r>
              <a:rPr lang="en" sz="1500">
                <a:latin typeface="Arial"/>
                <a:ea typeface="Arial"/>
                <a:cs typeface="Arial"/>
                <a:sym typeface="Arial"/>
              </a:rPr>
              <a:t>we need YOUR help. </a:t>
            </a:r>
            <a:br>
              <a:rPr lang="en" sz="1500">
                <a:latin typeface="Arial"/>
                <a:ea typeface="Arial"/>
                <a:cs typeface="Arial"/>
                <a:sym typeface="Arial"/>
              </a:rPr>
            </a:br>
            <a:r>
              <a:rPr lang="en" sz="1500">
                <a:latin typeface="Arial"/>
                <a:ea typeface="Arial"/>
                <a:cs typeface="Arial"/>
                <a:sym typeface="Arial"/>
              </a:rPr>
              <a:t>「義和豚！」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0"/>
          <p:cNvSpPr txBox="1"/>
          <p:nvPr>
            <p:ph type="title"/>
          </p:nvPr>
        </p:nvSpPr>
        <p:spPr>
          <a:xfrm>
            <a:off x="4778375" y="2638000"/>
            <a:ext cx="4045200" cy="13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“義和豚！”</a:t>
            </a:r>
            <a:endParaRPr sz="4900"/>
          </a:p>
        </p:txBody>
      </p:sp>
      <p:pic>
        <p:nvPicPr>
          <p:cNvPr id="130" name="Google Shape;130;p20"/>
          <p:cNvPicPr preferRelativeResize="0"/>
          <p:nvPr/>
        </p:nvPicPr>
        <p:blipFill rotWithShape="1">
          <a:blip r:embed="rId3">
            <a:alphaModFix/>
          </a:blip>
          <a:srcRect b="9559" l="2392" r="3790" t="0"/>
          <a:stretch/>
        </p:blipFill>
        <p:spPr>
          <a:xfrm>
            <a:off x="4572012" y="3482825"/>
            <a:ext cx="4171836" cy="1375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/>
          <p:cNvSpPr txBox="1"/>
          <p:nvPr/>
        </p:nvSpPr>
        <p:spPr>
          <a:xfrm>
            <a:off x="5206600" y="420725"/>
            <a:ext cx="1840800" cy="5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Emotional content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" name="Google Shape;132;p20"/>
          <p:cNvSpPr/>
          <p:nvPr/>
        </p:nvSpPr>
        <p:spPr>
          <a:xfrm>
            <a:off x="5122475" y="399700"/>
            <a:ext cx="1882800" cy="473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3" name="Google Shape;133;p20"/>
          <p:cNvCxnSpPr/>
          <p:nvPr/>
        </p:nvCxnSpPr>
        <p:spPr>
          <a:xfrm flipH="1">
            <a:off x="4869975" y="904575"/>
            <a:ext cx="483900" cy="70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Target audience</a:t>
            </a:r>
            <a:endParaRPr/>
          </a:p>
        </p:txBody>
      </p:sp>
      <p:sp>
        <p:nvSpPr>
          <p:cNvPr id="139" name="Google Shape;139;p21"/>
          <p:cNvSpPr txBox="1"/>
          <p:nvPr>
            <p:ph idx="1" type="body"/>
          </p:nvPr>
        </p:nvSpPr>
        <p:spPr>
          <a:xfrm>
            <a:off x="311700" y="12364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People who are interested in </a:t>
            </a:r>
            <a:r>
              <a:rPr b="1" lang="en"/>
              <a:t>helping</a:t>
            </a:r>
            <a:r>
              <a:rPr lang="en"/>
              <a:t> the dolphin and the association but have no extra time to help except donating money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People who are willing to </a:t>
            </a:r>
            <a:r>
              <a:rPr b="1" lang="en"/>
              <a:t>help</a:t>
            </a:r>
            <a:r>
              <a:rPr lang="en"/>
              <a:t> out the association through volunteering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People who are experienced in doing research on the marine ecosystem</a:t>
            </a:r>
            <a:endParaRPr/>
          </a:p>
        </p:txBody>
      </p:sp>
      <p:pic>
        <p:nvPicPr>
          <p:cNvPr descr="不吐不快慢熱人: 義工條件/特質" id="140" name="Google Shape;1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9825" y="3485075"/>
            <a:ext cx="2916547" cy="120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 </a:t>
            </a:r>
            <a:endParaRPr/>
          </a:p>
        </p:txBody>
      </p:sp>
      <p:sp>
        <p:nvSpPr>
          <p:cNvPr id="146" name="Google Shape;146;p22"/>
          <p:cNvSpPr txBox="1"/>
          <p:nvPr>
            <p:ph idx="1" type="body"/>
          </p:nvPr>
        </p:nvSpPr>
        <p:spPr>
          <a:xfrm>
            <a:off x="311700" y="1152425"/>
            <a:ext cx="8520600" cy="35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100" u="sng">
                <a:latin typeface="PT Sans Narrow"/>
                <a:ea typeface="PT Sans Narrow"/>
                <a:cs typeface="PT Sans Narrow"/>
                <a:sym typeface="PT Sans Narrow"/>
              </a:rPr>
              <a:t>「義和豚！」計劃 Loyalty </a:t>
            </a:r>
            <a:r>
              <a:rPr b="1" i="1" lang="en" sz="3100" u="sng">
                <a:latin typeface="PT Sans Narrow"/>
                <a:ea typeface="PT Sans Narrow"/>
                <a:cs typeface="PT Sans Narrow"/>
                <a:sym typeface="PT Sans Narrow"/>
              </a:rPr>
              <a:t>program</a:t>
            </a:r>
            <a:endParaRPr b="1" i="1" sz="3100" u="sng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</a:t>
            </a:r>
            <a:r>
              <a:rPr lang="en"/>
              <a:t>Types of </a:t>
            </a:r>
            <a:r>
              <a:rPr lang="en"/>
              <a:t>loyalty members 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Regular Donor 豚主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Regular</a:t>
            </a:r>
            <a:r>
              <a:rPr lang="en"/>
              <a:t> </a:t>
            </a:r>
            <a:r>
              <a:rPr lang="en"/>
              <a:t>Volunteer 豚員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Expert Volunteer 學術豚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Keep the long-term relationship with our target</a:t>
            </a:r>
            <a:br>
              <a:rPr lang="en"/>
            </a:b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 in System</a:t>
            </a:r>
            <a:endParaRPr/>
          </a:p>
        </p:txBody>
      </p:sp>
      <p:sp>
        <p:nvSpPr>
          <p:cNvPr id="152" name="Google Shape;152;p23"/>
          <p:cNvSpPr txBox="1"/>
          <p:nvPr>
            <p:ph idx="1" type="body"/>
          </p:nvPr>
        </p:nvSpPr>
        <p:spPr>
          <a:xfrm>
            <a:off x="311700" y="1266325"/>
            <a:ext cx="6131400" cy="20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They can check their status and redeem the gift via online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Record their volunteering hours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Donate money status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Do the redemption  </a:t>
            </a:r>
            <a:endParaRPr/>
          </a:p>
        </p:txBody>
      </p:sp>
      <p:pic>
        <p:nvPicPr>
          <p:cNvPr id="153" name="Google Shape;153;p23"/>
          <p:cNvPicPr preferRelativeResize="0"/>
          <p:nvPr/>
        </p:nvPicPr>
        <p:blipFill rotWithShape="1">
          <a:blip r:embed="rId3">
            <a:alphaModFix/>
          </a:blip>
          <a:srcRect b="68168" l="21571" r="13396" t="0"/>
          <a:stretch/>
        </p:blipFill>
        <p:spPr>
          <a:xfrm>
            <a:off x="-186526" y="3488200"/>
            <a:ext cx="9330525" cy="156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3"/>
          <p:cNvSpPr/>
          <p:nvPr/>
        </p:nvSpPr>
        <p:spPr>
          <a:xfrm>
            <a:off x="6649250" y="3611100"/>
            <a:ext cx="1479000" cy="413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 u="sng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「義和豚！」計劃 </a:t>
            </a:r>
            <a:endParaRPr sz="200"/>
          </a:p>
        </p:txBody>
      </p:sp>
      <p:cxnSp>
        <p:nvCxnSpPr>
          <p:cNvPr id="155" name="Google Shape;155;p23"/>
          <p:cNvCxnSpPr>
            <a:stCxn id="154" idx="0"/>
          </p:cNvCxnSpPr>
          <p:nvPr/>
        </p:nvCxnSpPr>
        <p:spPr>
          <a:xfrm rot="10800000">
            <a:off x="6662750" y="2598300"/>
            <a:ext cx="726000" cy="101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6" name="Google Shape;156;p23"/>
          <p:cNvSpPr txBox="1"/>
          <p:nvPr/>
        </p:nvSpPr>
        <p:spPr>
          <a:xfrm>
            <a:off x="6555975" y="1745600"/>
            <a:ext cx="18123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graphicFrame>
        <p:nvGraphicFramePr>
          <p:cNvPr id="157" name="Google Shape;157;p23"/>
          <p:cNvGraphicFramePr/>
          <p:nvPr/>
        </p:nvGraphicFramePr>
        <p:xfrm>
          <a:off x="4577575" y="194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{09406CDA-074B-44D5-8D76-F5F08CD30958}</a:tableStyleId>
              </a:tblPr>
              <a:tblGrid>
                <a:gridCol w="2099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Regular Donor 豚主</a:t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Regular Volunteer 豚友</a:t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Expert Volunteer 學術豚</a:t>
                      </a:r>
                      <a:endParaRPr sz="9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58" name="Google Shape;15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9375" y="292625"/>
            <a:ext cx="2099700" cy="209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type="title"/>
          </p:nvPr>
        </p:nvSpPr>
        <p:spPr>
          <a:xfrm>
            <a:off x="311700" y="17925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Tactics</a:t>
            </a:r>
            <a:r>
              <a:rPr lang="en"/>
              <a:t> -  Donor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豚主</a:t>
            </a:r>
            <a:endParaRPr/>
          </a:p>
        </p:txBody>
      </p:sp>
      <p:sp>
        <p:nvSpPr>
          <p:cNvPr id="164" name="Google Shape;164;p24"/>
          <p:cNvSpPr txBox="1"/>
          <p:nvPr>
            <p:ph idx="1" type="body"/>
          </p:nvPr>
        </p:nvSpPr>
        <p:spPr>
          <a:xfrm>
            <a:off x="311700" y="962850"/>
            <a:ext cx="8730900" cy="39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 u="sng"/>
              <a:t>Where can we find our r</a:t>
            </a:r>
            <a:r>
              <a:rPr i="1" lang="en" sz="1600" u="sng"/>
              <a:t>egular Donor 豚主</a:t>
            </a:r>
            <a:endParaRPr i="1" sz="1600" u="sng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i="1" lang="en" sz="1600"/>
              <a:t> Participants who have joined before</a:t>
            </a:r>
            <a:br>
              <a:rPr lang="en" sz="1600"/>
            </a:br>
            <a:r>
              <a:rPr lang="en" sz="1600"/>
              <a:t>→  Send email and SMS to inform them we are going to launch a new campaign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i="1" lang="en" sz="1600"/>
              <a:t>Public who interested in helping the dolphin</a:t>
            </a:r>
            <a:br>
              <a:rPr i="1" lang="en" sz="1600" u="sng"/>
            </a:br>
            <a:r>
              <a:rPr lang="en" sz="1600"/>
              <a:t>→ Advertise our campaign in social media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Become our long term supporter to maintain the association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 sz="1600" u="sng"/>
              <a:t>SO, how to encourage them to be our </a:t>
            </a:r>
            <a:r>
              <a:rPr i="1" lang="en" sz="1600">
                <a:solidFill>
                  <a:srgbClr val="FFFFFF"/>
                </a:solidFill>
                <a:highlight>
                  <a:schemeClr val="dk2"/>
                </a:highlight>
              </a:rPr>
              <a:t>Donor 豚主 ? </a:t>
            </a:r>
            <a:br>
              <a:rPr i="1" lang="en" sz="1600">
                <a:solidFill>
                  <a:srgbClr val="FFFFFF"/>
                </a:solidFill>
                <a:highlight>
                  <a:schemeClr val="dk2"/>
                </a:highlight>
              </a:rPr>
            </a:br>
            <a:r>
              <a:rPr b="1" lang="en" sz="16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Get some incentive to donate</a:t>
            </a:r>
            <a:endParaRPr b="1" sz="1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Detail tactics</a:t>
            </a:r>
            <a:endParaRPr/>
          </a:p>
        </p:txBody>
      </p:sp>
      <p:sp>
        <p:nvSpPr>
          <p:cNvPr id="170" name="Google Shape;170;p2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u="sng"/>
              <a:t>Donor 豚主 </a:t>
            </a:r>
            <a:r>
              <a:rPr lang="en" sz="1750">
                <a:latin typeface="Arial"/>
                <a:ea typeface="Arial"/>
                <a:cs typeface="Arial"/>
                <a:sym typeface="Arial"/>
              </a:rPr>
              <a:t> can choose a donation amount</a:t>
            </a:r>
            <a:endParaRPr sz="175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" sz="1850">
                <a:latin typeface="Microsoft JhengHei"/>
                <a:ea typeface="Microsoft JhengHei"/>
                <a:cs typeface="Microsoft JhengHei"/>
                <a:sym typeface="Microsoft JhengHei"/>
              </a:rPr>
              <a:t>Donation methods </a:t>
            </a: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indent="-339725" lvl="0" marL="457200" rtl="0" algn="l">
              <a:spcBef>
                <a:spcPts val="1100"/>
              </a:spcBef>
              <a:spcAft>
                <a:spcPts val="0"/>
              </a:spcAft>
              <a:buSzPts val="1750"/>
              <a:buFont typeface="Arial"/>
              <a:buChar char="●"/>
            </a:pPr>
            <a:r>
              <a:rPr lang="en" sz="1750">
                <a:latin typeface="Arial"/>
                <a:ea typeface="Arial"/>
                <a:cs typeface="Arial"/>
                <a:sym typeface="Arial"/>
              </a:rPr>
              <a:t>Regular Monthly donation </a:t>
            </a:r>
            <a:endParaRPr sz="1750">
              <a:latin typeface="Arial"/>
              <a:ea typeface="Arial"/>
              <a:cs typeface="Arial"/>
              <a:sym typeface="Arial"/>
            </a:endParaRPr>
          </a:p>
          <a:p>
            <a:pPr indent="-339725" lvl="1" marL="914400" rtl="0" algn="l">
              <a:spcBef>
                <a:spcPts val="0"/>
              </a:spcBef>
              <a:spcAft>
                <a:spcPts val="0"/>
              </a:spcAft>
              <a:buSzPts val="1750"/>
              <a:buFont typeface="Arial"/>
              <a:buChar char="○"/>
            </a:pPr>
            <a:r>
              <a:rPr lang="en" sz="1750">
                <a:latin typeface="Arial"/>
                <a:ea typeface="Arial"/>
                <a:cs typeface="Arial"/>
                <a:sym typeface="Arial"/>
              </a:rPr>
              <a:t>$200 monthly -Autopay </a:t>
            </a:r>
            <a:endParaRPr sz="1750">
              <a:latin typeface="Arial"/>
              <a:ea typeface="Arial"/>
              <a:cs typeface="Arial"/>
              <a:sym typeface="Arial"/>
            </a:endParaRPr>
          </a:p>
          <a:p>
            <a:pPr indent="-339725" lvl="1" marL="914400" rtl="0" algn="l">
              <a:spcBef>
                <a:spcPts val="0"/>
              </a:spcBef>
              <a:spcAft>
                <a:spcPts val="0"/>
              </a:spcAft>
              <a:buSzPts val="1750"/>
              <a:buFont typeface="Arial"/>
              <a:buChar char="○"/>
            </a:pPr>
            <a:r>
              <a:rPr lang="en" sz="1750">
                <a:latin typeface="Arial"/>
                <a:ea typeface="Arial"/>
                <a:cs typeface="Arial"/>
                <a:sym typeface="Arial"/>
              </a:rPr>
              <a:t>Other amount </a:t>
            </a:r>
            <a:endParaRPr sz="1750">
              <a:latin typeface="Arial"/>
              <a:ea typeface="Arial"/>
              <a:cs typeface="Arial"/>
              <a:sym typeface="Arial"/>
            </a:endParaRPr>
          </a:p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SzPts val="1750"/>
              <a:buFont typeface="Arial"/>
              <a:buChar char="●"/>
            </a:pPr>
            <a:r>
              <a:rPr lang="en" sz="1750">
                <a:latin typeface="Arial"/>
                <a:ea typeface="Arial"/>
                <a:cs typeface="Arial"/>
                <a:sym typeface="Arial"/>
              </a:rPr>
              <a:t>One-Cut donation </a:t>
            </a:r>
            <a:endParaRPr sz="1750">
              <a:latin typeface="Arial"/>
              <a:ea typeface="Arial"/>
              <a:cs typeface="Arial"/>
              <a:sym typeface="Arial"/>
            </a:endParaRPr>
          </a:p>
          <a:p>
            <a:pPr indent="-339725" lvl="1" marL="914400" rtl="0" algn="l">
              <a:spcBef>
                <a:spcPts val="0"/>
              </a:spcBef>
              <a:spcAft>
                <a:spcPts val="0"/>
              </a:spcAft>
              <a:buSzPts val="1750"/>
              <a:buFont typeface="Arial"/>
              <a:buChar char="○"/>
            </a:pPr>
            <a:r>
              <a:rPr lang="en" sz="1750">
                <a:latin typeface="Arial"/>
                <a:ea typeface="Arial"/>
                <a:cs typeface="Arial"/>
                <a:sym typeface="Arial"/>
              </a:rPr>
              <a:t>$700/ $1400/ $2100</a:t>
            </a:r>
            <a:endParaRPr sz="175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5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→ fill personal details</a:t>
            </a:r>
            <a:r>
              <a:rPr lang="en" sz="1750">
                <a:latin typeface="Arial"/>
                <a:ea typeface="Arial"/>
                <a:cs typeface="Arial"/>
                <a:sym typeface="Arial"/>
              </a:rPr>
              <a:t> to receive the incentive</a:t>
            </a:r>
            <a:endParaRPr sz="175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5900" y="1585700"/>
            <a:ext cx="2389925" cy="238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/>
          <p:nvPr>
            <p:ph type="title"/>
          </p:nvPr>
        </p:nvSpPr>
        <p:spPr>
          <a:xfrm>
            <a:off x="311700" y="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Monthly Donation $200 </a:t>
            </a:r>
            <a:r>
              <a:rPr lang="en" sz="1500"/>
              <a:t>Auto pay every month</a:t>
            </a:r>
            <a:endParaRPr sz="1500"/>
          </a:p>
        </p:txBody>
      </p:sp>
      <p:graphicFrame>
        <p:nvGraphicFramePr>
          <p:cNvPr id="177" name="Google Shape;177;p26"/>
          <p:cNvGraphicFramePr/>
          <p:nvPr/>
        </p:nvGraphicFramePr>
        <p:xfrm>
          <a:off x="247625" y="8785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{09406CDA-074B-44D5-8D76-F5F08CD30958}</a:tableStyleId>
              </a:tblPr>
              <a:tblGrid>
                <a:gridCol w="1543200"/>
                <a:gridCol w="1716425"/>
                <a:gridCol w="1929625"/>
                <a:gridCol w="1729750"/>
                <a:gridCol w="1729750"/>
              </a:tblGrid>
              <a:tr h="399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 months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 </a:t>
                      </a:r>
                      <a:r>
                        <a:rPr lang="en"/>
                        <a:t>months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 months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 </a:t>
                      </a:r>
                      <a:r>
                        <a:rPr lang="en"/>
                        <a:t>months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Amount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41975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Souvenirs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Souvenirs</a:t>
                      </a:r>
                      <a:br>
                        <a:rPr lang="en" u="sng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 u="sng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$50 voucher 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10%off discount 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Souvenirs</a:t>
                      </a:r>
                      <a:endParaRPr u="sng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$50 voucher 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10% off discount</a:t>
                      </a:r>
                      <a:b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$50 voucher x2 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</a:t>
                      </a: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 off discount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Souvenirs</a:t>
                      </a:r>
                      <a:endParaRPr u="sng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$50 voucher 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10% off discount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$50 voucher x2 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15% off discount</a:t>
                      </a:r>
                      <a:b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Souvenirs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Open Sans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Free tour 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/>
                        <a:t>Amount above 250 can receive the same incentives.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5400">
                <a:tc gridSpan="5"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**** All incentives will be sent to their email </a:t>
                      </a:r>
                      <a:endParaRPr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178" name="Google Shape;178;p26"/>
          <p:cNvSpPr/>
          <p:nvPr/>
        </p:nvSpPr>
        <p:spPr>
          <a:xfrm flipH="1" rot="10800000">
            <a:off x="1882825" y="1777099"/>
            <a:ext cx="1577700" cy="779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6"/>
          <p:cNvSpPr/>
          <p:nvPr/>
        </p:nvSpPr>
        <p:spPr>
          <a:xfrm>
            <a:off x="3649425" y="2373596"/>
            <a:ext cx="1716900" cy="7728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6"/>
          <p:cNvSpPr/>
          <p:nvPr/>
        </p:nvSpPr>
        <p:spPr>
          <a:xfrm>
            <a:off x="5600100" y="3255654"/>
            <a:ext cx="1577700" cy="4242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6"/>
          <p:cNvSpPr/>
          <p:nvPr/>
        </p:nvSpPr>
        <p:spPr>
          <a:xfrm>
            <a:off x="380700" y="1355729"/>
            <a:ext cx="1325700" cy="408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6"/>
          <p:cNvSpPr txBox="1"/>
          <p:nvPr/>
        </p:nvSpPr>
        <p:spPr>
          <a:xfrm>
            <a:off x="247625" y="4167950"/>
            <a:ext cx="79152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Donor will receive a souvenir on the first month when they started their donation.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Also they can receive incentives in consecutive 3/6/9/12 months.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→ Encourage them to keep donate money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3" name="Google Shape;18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1573" y="3018093"/>
            <a:ext cx="1716900" cy="201907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6"/>
          <p:cNvSpPr/>
          <p:nvPr/>
        </p:nvSpPr>
        <p:spPr>
          <a:xfrm flipH="1" rot="10800000">
            <a:off x="1866963" y="1347625"/>
            <a:ext cx="1511400" cy="4242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6"/>
          <p:cNvSpPr/>
          <p:nvPr/>
        </p:nvSpPr>
        <p:spPr>
          <a:xfrm flipH="1" rot="10800000">
            <a:off x="3538925" y="1355650"/>
            <a:ext cx="1637700" cy="9549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6"/>
          <p:cNvSpPr/>
          <p:nvPr/>
        </p:nvSpPr>
        <p:spPr>
          <a:xfrm flipH="1" rot="10800000">
            <a:off x="5618850" y="1355725"/>
            <a:ext cx="1540200" cy="17712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6"/>
          <p:cNvSpPr txBox="1"/>
          <p:nvPr/>
        </p:nvSpPr>
        <p:spPr>
          <a:xfrm flipH="1" rot="360">
            <a:off x="1134181" y="3270920"/>
            <a:ext cx="2864400" cy="7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= </a:t>
            </a:r>
            <a:r>
              <a:rPr lang="en">
                <a:latin typeface="Oswald"/>
                <a:ea typeface="Oswald"/>
                <a:cs typeface="Oswald"/>
                <a:sym typeface="Oswald"/>
              </a:rPr>
              <a:t>received in previous month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=receive in this month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8" name="Google Shape;188;p26"/>
          <p:cNvSpPr/>
          <p:nvPr/>
        </p:nvSpPr>
        <p:spPr>
          <a:xfrm>
            <a:off x="380692" y="3578723"/>
            <a:ext cx="822000" cy="156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6"/>
          <p:cNvSpPr/>
          <p:nvPr/>
        </p:nvSpPr>
        <p:spPr>
          <a:xfrm>
            <a:off x="380700" y="3389288"/>
            <a:ext cx="822000" cy="1569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4" name="Google Shape;194;p27"/>
          <p:cNvCxnSpPr/>
          <p:nvPr/>
        </p:nvCxnSpPr>
        <p:spPr>
          <a:xfrm>
            <a:off x="2887000" y="1900700"/>
            <a:ext cx="4500" cy="221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5" name="Google Shape;195;p27"/>
          <p:cNvSpPr txBox="1"/>
          <p:nvPr>
            <p:ph type="title"/>
          </p:nvPr>
        </p:nvSpPr>
        <p:spPr>
          <a:xfrm>
            <a:off x="311700" y="1435625"/>
            <a:ext cx="24261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$700</a:t>
            </a:r>
            <a:endParaRPr sz="2800"/>
          </a:p>
        </p:txBody>
      </p:sp>
      <p:sp>
        <p:nvSpPr>
          <p:cNvPr id="196" name="Google Shape;196;p27"/>
          <p:cNvSpPr txBox="1"/>
          <p:nvPr>
            <p:ph type="title"/>
          </p:nvPr>
        </p:nvSpPr>
        <p:spPr>
          <a:xfrm>
            <a:off x="3054900" y="1435625"/>
            <a:ext cx="24261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$1400</a:t>
            </a:r>
            <a:endParaRPr sz="2800"/>
          </a:p>
        </p:txBody>
      </p:sp>
      <p:sp>
        <p:nvSpPr>
          <p:cNvPr id="197" name="Google Shape;197;p27"/>
          <p:cNvSpPr txBox="1"/>
          <p:nvPr>
            <p:ph type="title"/>
          </p:nvPr>
        </p:nvSpPr>
        <p:spPr>
          <a:xfrm>
            <a:off x="5767375" y="1435625"/>
            <a:ext cx="24261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$2100</a:t>
            </a:r>
            <a:endParaRPr sz="2800"/>
          </a:p>
        </p:txBody>
      </p:sp>
      <p:cxnSp>
        <p:nvCxnSpPr>
          <p:cNvPr id="198" name="Google Shape;198;p27"/>
          <p:cNvCxnSpPr/>
          <p:nvPr/>
        </p:nvCxnSpPr>
        <p:spPr>
          <a:xfrm>
            <a:off x="5706400" y="1900700"/>
            <a:ext cx="0" cy="223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9" name="Google Shape;199;p27"/>
          <p:cNvSpPr txBox="1"/>
          <p:nvPr/>
        </p:nvSpPr>
        <p:spPr>
          <a:xfrm>
            <a:off x="99550" y="2033425"/>
            <a:ext cx="2654400" cy="2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Souvenirs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</a:pPr>
            <a:r>
              <a:t/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" name="Google Shape;200;p27"/>
          <p:cNvSpPr txBox="1"/>
          <p:nvPr/>
        </p:nvSpPr>
        <p:spPr>
          <a:xfrm>
            <a:off x="3029875" y="2043200"/>
            <a:ext cx="2527200" cy="2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Souvenirs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</a:pPr>
            <a:r>
              <a:t/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$50 Voucher x2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10% off discount of the activities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" name="Google Shape;201;p27"/>
          <p:cNvSpPr txBox="1"/>
          <p:nvPr/>
        </p:nvSpPr>
        <p:spPr>
          <a:xfrm>
            <a:off x="5923325" y="2033425"/>
            <a:ext cx="2870400" cy="2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Souvenirs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</a:pPr>
            <a:r>
              <a:t/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15% off discount of the activities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Free tour</a:t>
            </a: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2" name="Google Shape;202;p27"/>
          <p:cNvSpPr txBox="1"/>
          <p:nvPr>
            <p:ph type="title"/>
          </p:nvPr>
        </p:nvSpPr>
        <p:spPr>
          <a:xfrm>
            <a:off x="311700" y="38300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One-off Donation</a:t>
            </a:r>
            <a:endParaRPr sz="1500"/>
          </a:p>
        </p:txBody>
      </p:sp>
      <p:pic>
        <p:nvPicPr>
          <p:cNvPr id="203" name="Google Shape;20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8450" y="3772699"/>
            <a:ext cx="2137100" cy="118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Once, the become our </a:t>
            </a:r>
            <a:r>
              <a:rPr lang="en"/>
              <a:t>Donor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豚主..We WILL..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09" name="Google Shape;209;p28"/>
          <p:cNvSpPr txBox="1"/>
          <p:nvPr>
            <p:ph idx="1" type="body"/>
          </p:nvPr>
        </p:nvSpPr>
        <p:spPr>
          <a:xfrm>
            <a:off x="311700" y="1266325"/>
            <a:ext cx="8520600" cy="35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Send </a:t>
            </a:r>
            <a:r>
              <a:rPr lang="en" sz="1500">
                <a:latin typeface="Arial"/>
                <a:ea typeface="Arial"/>
                <a:cs typeface="Arial"/>
                <a:sym typeface="Arial"/>
              </a:rPr>
              <a:t>a personalized email to them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○"/>
            </a:pPr>
            <a:r>
              <a:rPr lang="en" sz="1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thank you email to all donors</a:t>
            </a:r>
            <a:endParaRPr sz="15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23850" lvl="2" marL="1371600" marR="2286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■"/>
            </a:pPr>
            <a:r>
              <a:rPr lang="en" sz="1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 personal salutation, using the donor’s preferred name.</a:t>
            </a:r>
            <a:endParaRPr sz="15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■"/>
            </a:pPr>
            <a:r>
              <a:rPr lang="en" sz="1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a page about upcoming events or volunteer opportunities.</a:t>
            </a:r>
            <a:endParaRPr sz="15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23850" lvl="2" marL="1371600" marR="2286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■"/>
            </a:pPr>
            <a:r>
              <a:rPr lang="en" sz="1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 sincere thank you for the donor’s contribution.</a:t>
            </a:r>
            <a:endParaRPr sz="15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23850" lvl="1" marL="91440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○"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Get  exclusive email updates on the project’s progress</a:t>
            </a:r>
            <a:br>
              <a:rPr lang="en" sz="1500">
                <a:latin typeface="Arial"/>
                <a:ea typeface="Arial"/>
                <a:cs typeface="Arial"/>
                <a:sym typeface="Arial"/>
              </a:rPr>
            </a:br>
            <a:endParaRPr sz="1500"/>
          </a:p>
        </p:txBody>
      </p:sp>
      <p:pic>
        <p:nvPicPr>
          <p:cNvPr id="210" name="Google Shape;2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4000" y="3499875"/>
            <a:ext cx="369570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1848" y="3034248"/>
            <a:ext cx="1810450" cy="181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/>
          <p:nvPr>
            <p:ph idx="1" type="body"/>
          </p:nvPr>
        </p:nvSpPr>
        <p:spPr>
          <a:xfrm>
            <a:off x="311700" y="33357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" sz="15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An additional </a:t>
            </a:r>
            <a:r>
              <a:rPr lang="en" sz="1500">
                <a:latin typeface="Arial"/>
                <a:ea typeface="Arial"/>
                <a:cs typeface="Arial"/>
                <a:sym typeface="Arial"/>
              </a:rPr>
              <a:t>monthly</a:t>
            </a:r>
            <a:r>
              <a:rPr lang="en" sz="15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email to donors to keep them engaged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1" marL="914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talks about the benefit of signing up for recurring donations: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2" marL="13716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i="1" lang="en" sz="1500">
                <a:latin typeface="Arial"/>
                <a:ea typeface="Arial"/>
                <a:cs typeface="Arial"/>
                <a:sym typeface="Arial"/>
              </a:rPr>
              <a:t>“Your monthly gift guarantees…... . A monthly donation of any amount is an easy way to……...”</a:t>
            </a:r>
            <a:br>
              <a:rPr i="1" lang="en" sz="1500">
                <a:latin typeface="Arial"/>
                <a:ea typeface="Arial"/>
                <a:cs typeface="Arial"/>
                <a:sym typeface="Arial"/>
              </a:rPr>
            </a:br>
            <a:endParaRPr i="1" sz="15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A printable certificate recognizing each member by name and acknowledging their support of the association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900"/>
              </a:spcBef>
              <a:spcAft>
                <a:spcPts val="0"/>
              </a:spcAft>
              <a:buNone/>
            </a:pPr>
            <a:r>
              <a:rPr b="1" lang="en" sz="1600"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lang="en" sz="1600">
                <a:latin typeface="Arial"/>
                <a:ea typeface="Arial"/>
                <a:cs typeface="Arial"/>
                <a:sym typeface="Arial"/>
              </a:rPr>
              <a:t>Build Close Customer Relationship</a:t>
            </a:r>
            <a:br>
              <a:rPr lang="en" sz="1600">
                <a:latin typeface="Arial"/>
                <a:ea typeface="Arial"/>
                <a:cs typeface="Arial"/>
                <a:sym typeface="Arial"/>
              </a:rPr>
            </a:br>
            <a:r>
              <a:rPr lang="en" sz="1600"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lang="en" sz="16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People share their donations and support, others will be inspired to donate themselves</a:t>
            </a:r>
            <a:endParaRPr sz="16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2500"/>
              </a:lnSpc>
              <a:spcBef>
                <a:spcPts val="33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9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6174" y="3533024"/>
            <a:ext cx="2569500" cy="14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9750" y="3533025"/>
            <a:ext cx="1845313" cy="14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Tactics - Regular Volunteer 豚員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For volunteering work</a:t>
            </a:r>
            <a:endParaRPr sz="16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Help out planning activity and paperwork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Assist on supervising and participate outdoor activity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E.g. low income family</a:t>
            </a:r>
            <a:br>
              <a:rPr lang="en"/>
            </a:b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Volunteer hours ~ Donor’s package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Providing tours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Discount 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Souvenirs etc..</a:t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***Meals provided in outdoor activities</a:t>
            </a:r>
            <a:endParaRPr b="1"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2400" y="2494888"/>
            <a:ext cx="3009900" cy="151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Detail tactics</a:t>
            </a:r>
            <a:endParaRPr/>
          </a:p>
        </p:txBody>
      </p:sp>
      <p:sp>
        <p:nvSpPr>
          <p:cNvPr id="231" name="Google Shape;231;p31"/>
          <p:cNvSpPr txBox="1"/>
          <p:nvPr>
            <p:ph idx="1" type="body"/>
          </p:nvPr>
        </p:nvSpPr>
        <p:spPr>
          <a:xfrm>
            <a:off x="311700" y="134847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Volunteering hours integral system 時數積分機制</a:t>
            </a:r>
            <a:endParaRPr/>
          </a:p>
          <a:p>
            <a:pPr indent="-330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Indoor activities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Outdoor activities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Rewards (example)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20    hours →  Souvenir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30    hours →  Souvenir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35    hours →  Self published book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40    hours →  Single course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80    hours →  Dolphin’s Tour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125  hours →  Full Course (Depend)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***Integral would recount each year.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32" name="Google Shape;232;p31"/>
          <p:cNvSpPr/>
          <p:nvPr/>
        </p:nvSpPr>
        <p:spPr>
          <a:xfrm>
            <a:off x="4782675" y="2249850"/>
            <a:ext cx="3459600" cy="203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1"/>
          <p:cNvSpPr txBox="1"/>
          <p:nvPr/>
        </p:nvSpPr>
        <p:spPr>
          <a:xfrm>
            <a:off x="5928825" y="2355975"/>
            <a:ext cx="10260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FEFEF"/>
                </a:solidFill>
                <a:latin typeface="Raleway"/>
                <a:ea typeface="Raleway"/>
                <a:cs typeface="Raleway"/>
                <a:sym typeface="Raleway"/>
              </a:rPr>
              <a:t>豚員記錄</a:t>
            </a:r>
            <a:endParaRPr b="1">
              <a:solidFill>
                <a:srgbClr val="EFEFE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4" name="Google Shape;234;p31"/>
          <p:cNvSpPr/>
          <p:nvPr/>
        </p:nvSpPr>
        <p:spPr>
          <a:xfrm>
            <a:off x="5030300" y="284412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1"/>
          <p:cNvSpPr/>
          <p:nvPr/>
        </p:nvSpPr>
        <p:spPr>
          <a:xfrm>
            <a:off x="5303600" y="284412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1"/>
          <p:cNvSpPr/>
          <p:nvPr/>
        </p:nvSpPr>
        <p:spPr>
          <a:xfrm>
            <a:off x="5576900" y="284412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1"/>
          <p:cNvSpPr/>
          <p:nvPr/>
        </p:nvSpPr>
        <p:spPr>
          <a:xfrm>
            <a:off x="5850200" y="284412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1"/>
          <p:cNvSpPr/>
          <p:nvPr/>
        </p:nvSpPr>
        <p:spPr>
          <a:xfrm>
            <a:off x="6123500" y="284412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1"/>
          <p:cNvSpPr/>
          <p:nvPr/>
        </p:nvSpPr>
        <p:spPr>
          <a:xfrm>
            <a:off x="6396800" y="284412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1"/>
          <p:cNvSpPr/>
          <p:nvPr/>
        </p:nvSpPr>
        <p:spPr>
          <a:xfrm>
            <a:off x="6670100" y="284412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1"/>
          <p:cNvSpPr/>
          <p:nvPr/>
        </p:nvSpPr>
        <p:spPr>
          <a:xfrm>
            <a:off x="6943400" y="284412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1"/>
          <p:cNvSpPr/>
          <p:nvPr/>
        </p:nvSpPr>
        <p:spPr>
          <a:xfrm>
            <a:off x="7216700" y="284412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1"/>
          <p:cNvSpPr/>
          <p:nvPr/>
        </p:nvSpPr>
        <p:spPr>
          <a:xfrm>
            <a:off x="7490000" y="284412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1"/>
          <p:cNvSpPr/>
          <p:nvPr/>
        </p:nvSpPr>
        <p:spPr>
          <a:xfrm>
            <a:off x="7763300" y="284412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1"/>
          <p:cNvSpPr/>
          <p:nvPr/>
        </p:nvSpPr>
        <p:spPr>
          <a:xfrm>
            <a:off x="5030300" y="3242050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1"/>
          <p:cNvSpPr/>
          <p:nvPr/>
        </p:nvSpPr>
        <p:spPr>
          <a:xfrm>
            <a:off x="5303600" y="3242050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1"/>
          <p:cNvSpPr/>
          <p:nvPr/>
        </p:nvSpPr>
        <p:spPr>
          <a:xfrm>
            <a:off x="5576900" y="3242050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1"/>
          <p:cNvSpPr/>
          <p:nvPr/>
        </p:nvSpPr>
        <p:spPr>
          <a:xfrm>
            <a:off x="5850200" y="3242050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1"/>
          <p:cNvSpPr/>
          <p:nvPr/>
        </p:nvSpPr>
        <p:spPr>
          <a:xfrm>
            <a:off x="6123500" y="3242050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1"/>
          <p:cNvSpPr/>
          <p:nvPr/>
        </p:nvSpPr>
        <p:spPr>
          <a:xfrm>
            <a:off x="6396800" y="3242050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1"/>
          <p:cNvSpPr/>
          <p:nvPr/>
        </p:nvSpPr>
        <p:spPr>
          <a:xfrm>
            <a:off x="6670100" y="3242050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1"/>
          <p:cNvSpPr/>
          <p:nvPr/>
        </p:nvSpPr>
        <p:spPr>
          <a:xfrm>
            <a:off x="6943400" y="3242050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1"/>
          <p:cNvSpPr/>
          <p:nvPr/>
        </p:nvSpPr>
        <p:spPr>
          <a:xfrm>
            <a:off x="7216700" y="3242050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1"/>
          <p:cNvSpPr/>
          <p:nvPr/>
        </p:nvSpPr>
        <p:spPr>
          <a:xfrm>
            <a:off x="7490000" y="3242050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1"/>
          <p:cNvSpPr/>
          <p:nvPr/>
        </p:nvSpPr>
        <p:spPr>
          <a:xfrm>
            <a:off x="6670100" y="363997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1"/>
          <p:cNvSpPr/>
          <p:nvPr/>
        </p:nvSpPr>
        <p:spPr>
          <a:xfrm>
            <a:off x="6943400" y="363997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1"/>
          <p:cNvSpPr/>
          <p:nvPr/>
        </p:nvSpPr>
        <p:spPr>
          <a:xfrm>
            <a:off x="7216700" y="363997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1"/>
          <p:cNvSpPr/>
          <p:nvPr/>
        </p:nvSpPr>
        <p:spPr>
          <a:xfrm>
            <a:off x="5865950" y="363997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1"/>
          <p:cNvSpPr/>
          <p:nvPr/>
        </p:nvSpPr>
        <p:spPr>
          <a:xfrm>
            <a:off x="6139250" y="363997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1"/>
          <p:cNvSpPr/>
          <p:nvPr/>
        </p:nvSpPr>
        <p:spPr>
          <a:xfrm>
            <a:off x="6412550" y="363997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1"/>
          <p:cNvSpPr/>
          <p:nvPr/>
        </p:nvSpPr>
        <p:spPr>
          <a:xfrm>
            <a:off x="5030300" y="363997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1"/>
          <p:cNvSpPr/>
          <p:nvPr/>
        </p:nvSpPr>
        <p:spPr>
          <a:xfrm>
            <a:off x="5303600" y="363997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1"/>
          <p:cNvSpPr/>
          <p:nvPr/>
        </p:nvSpPr>
        <p:spPr>
          <a:xfrm>
            <a:off x="5576900" y="363997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1"/>
          <p:cNvSpPr/>
          <p:nvPr/>
        </p:nvSpPr>
        <p:spPr>
          <a:xfrm>
            <a:off x="7763300" y="3242050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1"/>
          <p:cNvSpPr/>
          <p:nvPr/>
        </p:nvSpPr>
        <p:spPr>
          <a:xfrm>
            <a:off x="7490000" y="363997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1"/>
          <p:cNvSpPr/>
          <p:nvPr/>
        </p:nvSpPr>
        <p:spPr>
          <a:xfrm>
            <a:off x="7763300" y="3639975"/>
            <a:ext cx="1839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1"/>
          <p:cNvSpPr txBox="1"/>
          <p:nvPr/>
        </p:nvSpPr>
        <p:spPr>
          <a:xfrm>
            <a:off x="4911325" y="2786675"/>
            <a:ext cx="4926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24/3</a:t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5hrs</a:t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" name="Google Shape;268;p31"/>
          <p:cNvSpPr/>
          <p:nvPr/>
        </p:nvSpPr>
        <p:spPr>
          <a:xfrm>
            <a:off x="7216275" y="2231925"/>
            <a:ext cx="1026000" cy="3114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(豚友名稱)</a:t>
            </a:r>
            <a:endParaRPr sz="1200"/>
          </a:p>
        </p:txBody>
      </p:sp>
      <p:sp>
        <p:nvSpPr>
          <p:cNvPr id="269" name="Google Shape;269;p31"/>
          <p:cNvSpPr txBox="1"/>
          <p:nvPr/>
        </p:nvSpPr>
        <p:spPr>
          <a:xfrm>
            <a:off x="7062350" y="2786675"/>
            <a:ext cx="4926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2/6</a:t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16hrs</a:t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70" name="Google Shape;270;p31"/>
          <p:cNvCxnSpPr/>
          <p:nvPr/>
        </p:nvCxnSpPr>
        <p:spPr>
          <a:xfrm>
            <a:off x="4938325" y="2851200"/>
            <a:ext cx="2242800" cy="282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2"/>
          <p:cNvSpPr txBox="1"/>
          <p:nvPr>
            <p:ph type="title"/>
          </p:nvPr>
        </p:nvSpPr>
        <p:spPr>
          <a:xfrm>
            <a:off x="265700" y="36837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900">
                <a:latin typeface="Open Sans"/>
                <a:ea typeface="Open Sans"/>
                <a:cs typeface="Open Sans"/>
                <a:sym typeface="Open Sans"/>
              </a:rPr>
              <a:t>Souvenir example template</a:t>
            </a:r>
            <a:endParaRPr sz="3700"/>
          </a:p>
        </p:txBody>
      </p:sp>
      <p:pic>
        <p:nvPicPr>
          <p:cNvPr id="276" name="Google Shape;27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450" y="3332225"/>
            <a:ext cx="1006250" cy="144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0675" y="2085100"/>
            <a:ext cx="1152099" cy="287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53050" y="2399289"/>
            <a:ext cx="2693073" cy="24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54209" y="2718387"/>
            <a:ext cx="2002042" cy="205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59575" y="126231"/>
            <a:ext cx="4365247" cy="18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2"/>
          <p:cNvPicPr preferRelativeResize="0"/>
          <p:nvPr/>
        </p:nvPicPr>
        <p:blipFill rotWithShape="1">
          <a:blip r:embed="rId8">
            <a:alphaModFix/>
          </a:blip>
          <a:srcRect b="-123321" l="106280" r="-106280" t="108153"/>
          <a:stretch/>
        </p:blipFill>
        <p:spPr>
          <a:xfrm>
            <a:off x="4353038" y="1347775"/>
            <a:ext cx="4061027" cy="30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2"/>
          <p:cNvSpPr txBox="1"/>
          <p:nvPr/>
        </p:nvSpPr>
        <p:spPr>
          <a:xfrm>
            <a:off x="290350" y="1189100"/>
            <a:ext cx="2309100" cy="18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CUP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Silicone rubber bottle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Pen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Recycle Bag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Tour Ticket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" name="Google Shape;283;p32"/>
          <p:cNvSpPr txBox="1"/>
          <p:nvPr/>
        </p:nvSpPr>
        <p:spPr>
          <a:xfrm>
            <a:off x="5879800" y="1893325"/>
            <a:ext cx="1630200" cy="3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Ticket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Tactics - </a:t>
            </a:r>
            <a:endParaRPr/>
          </a:p>
        </p:txBody>
      </p:sp>
      <p:sp>
        <p:nvSpPr>
          <p:cNvPr id="289" name="Google Shape;289;p33"/>
          <p:cNvSpPr txBox="1"/>
          <p:nvPr>
            <p:ph idx="1" type="body"/>
          </p:nvPr>
        </p:nvSpPr>
        <p:spPr>
          <a:xfrm>
            <a:off x="311700" y="1266325"/>
            <a:ext cx="8778300" cy="3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For </a:t>
            </a:r>
            <a:r>
              <a:rPr b="1" lang="en"/>
              <a:t>corporate association 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University committee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Or other company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Provide t</a:t>
            </a:r>
            <a:r>
              <a:rPr lang="en"/>
              <a:t>raining programme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With i</a:t>
            </a:r>
            <a:r>
              <a:rPr lang="en"/>
              <a:t>nternship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Provide more knowledge and experience to the volunteer in the internship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Volunteers can become more specialized after the internship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More expert volunteer can be produced in the future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Have a communication with </a:t>
            </a:r>
            <a:r>
              <a:rPr lang="en"/>
              <a:t>foreign expert who come to Hong Kong travel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Seminar and workshop could held to interact with foreign expert when they come to Hong Kong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 activities can invite the foreign expert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Even current expert volunteer can have more knowledge through the communication</a:t>
            </a:r>
            <a:endParaRPr/>
          </a:p>
        </p:txBody>
      </p:sp>
      <p:sp>
        <p:nvSpPr>
          <p:cNvPr id="290" name="Google Shape;290;p3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Tactics - Expert </a:t>
            </a:r>
            <a:r>
              <a:rPr lang="en"/>
              <a:t>Volunteer 學術豚</a:t>
            </a:r>
            <a:endParaRPr/>
          </a:p>
        </p:txBody>
      </p:sp>
      <p:pic>
        <p:nvPicPr>
          <p:cNvPr descr="有识青年看过来！16年投入近2000万激励学生学术研究中国平安励志计划今年全面升级_发展" id="291" name="Google Shape;29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202650"/>
            <a:ext cx="3014100" cy="150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Detail tactics</a:t>
            </a:r>
            <a:endParaRPr/>
          </a:p>
        </p:txBody>
      </p:sp>
      <p:sp>
        <p:nvSpPr>
          <p:cNvPr id="297" name="Google Shape;297;p3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Provide internship </a:t>
            </a:r>
            <a:r>
              <a:rPr lang="en"/>
              <a:t>opportuni</a:t>
            </a:r>
            <a:r>
              <a:rPr lang="en"/>
              <a:t>ty,At least 160 Hours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For those participate to prepare for their career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Exchange the training course to improve knowledge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Internship salary are paid by having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training programme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Post-50 Intern Plan - Link-Pro CPA Hong Kong" id="298" name="Google Shape;29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3900" y="2817100"/>
            <a:ext cx="3154625" cy="210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Re-union for </a:t>
            </a:r>
            <a:r>
              <a:rPr lang="en"/>
              <a:t>Loyal m</a:t>
            </a:r>
            <a:r>
              <a:rPr lang="en"/>
              <a:t>embers</a:t>
            </a:r>
            <a:endParaRPr/>
          </a:p>
        </p:txBody>
      </p:sp>
      <p:sp>
        <p:nvSpPr>
          <p:cNvPr id="304" name="Google Shape;304;p3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Gather up members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Increase the members’ sense of belongings in the association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Encourage members’ to exchange ideas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Make interaction between all type loyal members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Thanks for their help</a:t>
            </a:r>
            <a:endParaRPr/>
          </a:p>
        </p:txBody>
      </p:sp>
      <p:pic>
        <p:nvPicPr>
          <p:cNvPr descr="Coronavirus safety: Hanging out in groups during the pandemic" id="305" name="Google Shape;30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4250" y="3018301"/>
            <a:ext cx="3668050" cy="183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Detail Tactics</a:t>
            </a:r>
            <a:endParaRPr/>
          </a:p>
        </p:txBody>
      </p:sp>
      <p:sp>
        <p:nvSpPr>
          <p:cNvPr id="311" name="Google Shape;311;p3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Through registration with registration fee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First come first serve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Quota: 60 members + Workers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Media Channel</a:t>
            </a:r>
            <a:endParaRPr/>
          </a:p>
        </p:txBody>
      </p:sp>
      <p:sp>
        <p:nvSpPr>
          <p:cNvPr id="317" name="Google Shape;317;p3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we attract our target audience to join the </a:t>
            </a:r>
            <a:r>
              <a:rPr lang="en"/>
              <a:t>campaign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Existing Media channel</a:t>
            </a:r>
            <a:br>
              <a:rPr lang="en"/>
            </a:br>
            <a:r>
              <a:rPr lang="en"/>
              <a:t>→ </a:t>
            </a:r>
            <a:r>
              <a:rPr lang="en"/>
              <a:t>Website </a:t>
            </a:r>
            <a:br>
              <a:rPr lang="en"/>
            </a:br>
            <a:r>
              <a:rPr lang="en"/>
              <a:t>→ Facebook (Organic Reach, e.g. share post)</a:t>
            </a:r>
            <a:br>
              <a:rPr lang="en"/>
            </a:br>
            <a:r>
              <a:rPr lang="en"/>
              <a:t>→ Direct</a:t>
            </a:r>
            <a:r>
              <a:rPr lang="en"/>
              <a:t> communication (messaging, email)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Place our </a:t>
            </a:r>
            <a:r>
              <a:rPr lang="en"/>
              <a:t>campaign</a:t>
            </a:r>
            <a:r>
              <a:rPr lang="en"/>
              <a:t> information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Reach the specific </a:t>
            </a:r>
            <a:r>
              <a:rPr lang="en"/>
              <a:t>target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8"/>
          <p:cNvSpPr txBox="1"/>
          <p:nvPr>
            <p:ph type="title"/>
          </p:nvPr>
        </p:nvSpPr>
        <p:spPr>
          <a:xfrm>
            <a:off x="311700" y="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Timescale </a:t>
            </a:r>
            <a:endParaRPr/>
          </a:p>
        </p:txBody>
      </p:sp>
      <p:graphicFrame>
        <p:nvGraphicFramePr>
          <p:cNvPr id="323" name="Google Shape;323;p38"/>
          <p:cNvGraphicFramePr/>
          <p:nvPr/>
        </p:nvGraphicFramePr>
        <p:xfrm>
          <a:off x="0" y="707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{09406CDA-074B-44D5-8D76-F5F08CD30958}</a:tableStyleId>
              </a:tblPr>
              <a:tblGrid>
                <a:gridCol w="569050"/>
                <a:gridCol w="1348750"/>
                <a:gridCol w="1369025"/>
                <a:gridCol w="1490950"/>
                <a:gridCol w="1482975"/>
                <a:gridCol w="1450475"/>
                <a:gridCol w="1432775"/>
              </a:tblGrid>
              <a:tr h="952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Month 1</a:t>
                      </a:r>
                      <a:endParaRPr sz="25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Month 2</a:t>
                      </a:r>
                      <a:endParaRPr sz="25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Month 3</a:t>
                      </a:r>
                      <a:endParaRPr sz="25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Month 4</a:t>
                      </a:r>
                      <a:endParaRPr sz="25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Month 5</a:t>
                      </a:r>
                      <a:endParaRPr sz="25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Month 6</a:t>
                      </a:r>
                      <a:endParaRPr sz="2500"/>
                    </a:p>
                  </a:txBody>
                  <a:tcPr marT="91425" marB="91425" marR="91425" marL="91425" anchor="ctr"/>
                </a:tc>
              </a:tr>
              <a:tr h="2868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Task</a:t>
                      </a:r>
                      <a:endParaRPr sz="13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-Souvenir template design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-Design the login system</a:t>
                      </a:r>
                      <a:endParaRPr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-Finding supplier of the souvenir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-Design the login system</a:t>
                      </a:r>
                      <a:endParaRPr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-Quotation the souvenir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-Design the login system</a:t>
                      </a:r>
                      <a:endParaRPr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</a:t>
                      </a:r>
                      <a:r>
                        <a:rPr lang="en" sz="1800"/>
                        <a:t>Promotion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i.e. social media post, finding intern in the school and some organization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-Promotion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i.e. social media post, finding intern in the school and some organization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-Launch the Campaign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1800"/>
                      </a:br>
                      <a:r>
                        <a:rPr lang="en" sz="1800"/>
                        <a:t>-Promotion i.e. social media post, finding intern in the school and some organization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Budget (short-term)</a:t>
            </a:r>
            <a:endParaRPr/>
          </a:p>
        </p:txBody>
      </p:sp>
      <p:sp>
        <p:nvSpPr>
          <p:cNvPr id="329" name="Google Shape;329;p39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Amount of s</a:t>
            </a:r>
            <a:r>
              <a:rPr lang="en"/>
              <a:t>ouvenir - first month(trial) : 300 amount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Pen x 100 - $250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File x 100 -$400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Sticker x100-$50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Promotion fee - </a:t>
            </a:r>
            <a:br>
              <a:rPr lang="en"/>
            </a:br>
            <a:r>
              <a:rPr lang="en"/>
              <a:t>Poster (own designed) x 50</a:t>
            </a:r>
            <a:br>
              <a:rPr lang="en"/>
            </a:br>
            <a:r>
              <a:rPr lang="en"/>
              <a:t>Leaflet </a:t>
            </a:r>
            <a:r>
              <a:rPr lang="en"/>
              <a:t>(own designed)</a:t>
            </a:r>
            <a:r>
              <a:rPr lang="en"/>
              <a:t> x 200-300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A4 Paper $40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-ink fee x $700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Total: below $2500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</a:t>
            </a:r>
            <a:endParaRPr/>
          </a:p>
        </p:txBody>
      </p:sp>
      <p:sp>
        <p:nvSpPr>
          <p:cNvPr id="335" name="Google Shape;335;p4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</a:t>
            </a:r>
            <a:r>
              <a:rPr lang="en"/>
              <a:t>ow many donor can we attract?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many volunteer can we attract?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Can we achieve objectives?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Did the supporter recommend it to their friend?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Whether sufficient money have </a:t>
            </a:r>
            <a:r>
              <a:rPr lang="en"/>
              <a:t>been</a:t>
            </a:r>
            <a:r>
              <a:rPr lang="en"/>
              <a:t> raise</a:t>
            </a:r>
            <a:r>
              <a:rPr lang="en"/>
              <a:t>d?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</a:t>
            </a:r>
            <a:r>
              <a:rPr lang="en"/>
              <a:t>ow much research has been conducted by expert volunteer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1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Open Sans"/>
                <a:ea typeface="Open Sans"/>
                <a:cs typeface="Open Sans"/>
                <a:sym typeface="Open Sans"/>
              </a:rPr>
              <a:t>Keep long term supporter </a:t>
            </a:r>
            <a:endParaRPr b="1" sz="2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100">
                <a:latin typeface="Open Sans"/>
                <a:ea typeface="Open Sans"/>
                <a:cs typeface="Open Sans"/>
                <a:sym typeface="Open Sans"/>
              </a:rPr>
              <a:t>To increase sustainability of the organisation</a:t>
            </a:r>
            <a:r>
              <a:rPr b="1" lang="en" sz="180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346" name="Google Shape;346;p42"/>
          <p:cNvSpPr txBox="1"/>
          <p:nvPr>
            <p:ph idx="1" type="body"/>
          </p:nvPr>
        </p:nvSpPr>
        <p:spPr>
          <a:xfrm>
            <a:off x="38325" y="1266325"/>
            <a:ext cx="8793900" cy="369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世界自然基金會香港分會. (2020, 11 29). 世界自然基金會香港分會 | WWF Hong Kong. Retrieved from 世界自然基金會香港分會 : https://www.wwf.org.hk/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環保生態協會. (2020, 11 29). 主頁 | 環保生態協會. Retrieved from 環保生態協會: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https://www.eco.orgSix Months Procurement Roadmap | PowerPoint Slide Templates Download | PPT Background Template | Presentation Slides Images. (2020, 11 29). Retrieved from https://www.slideteam.net/six-months-procurement-roadmap.html: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https://www.slideteam.net/six-months-procurement-roadmap.html.hk/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